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7" r:id="rId3"/>
    <p:sldId id="259" r:id="rId4"/>
    <p:sldId id="258" r:id="rId5"/>
    <p:sldId id="340" r:id="rId6"/>
    <p:sldId id="339" r:id="rId7"/>
    <p:sldId id="341" r:id="rId8"/>
    <p:sldId id="342" r:id="rId9"/>
    <p:sldId id="343" r:id="rId10"/>
    <p:sldId id="344" r:id="rId11"/>
    <p:sldId id="345" r:id="rId12"/>
    <p:sldId id="346" r:id="rId13"/>
    <p:sldId id="347" r:id="rId14"/>
    <p:sldId id="348" r:id="rId15"/>
    <p:sldId id="349" r:id="rId16"/>
    <p:sldId id="350" r:id="rId17"/>
    <p:sldId id="351" r:id="rId18"/>
    <p:sldId id="371" r:id="rId19"/>
    <p:sldId id="352" r:id="rId20"/>
    <p:sldId id="264" r:id="rId21"/>
    <p:sldId id="353" r:id="rId22"/>
    <p:sldId id="354" r:id="rId23"/>
    <p:sldId id="372" r:id="rId24"/>
    <p:sldId id="355" r:id="rId25"/>
    <p:sldId id="356" r:id="rId26"/>
    <p:sldId id="357" r:id="rId27"/>
    <p:sldId id="369" r:id="rId28"/>
    <p:sldId id="358" r:id="rId29"/>
    <p:sldId id="359" r:id="rId30"/>
    <p:sldId id="373" r:id="rId31"/>
    <p:sldId id="360" r:id="rId32"/>
    <p:sldId id="361" r:id="rId33"/>
    <p:sldId id="362" r:id="rId34"/>
    <p:sldId id="363" r:id="rId35"/>
    <p:sldId id="364" r:id="rId36"/>
    <p:sldId id="365" r:id="rId37"/>
    <p:sldId id="366" r:id="rId38"/>
    <p:sldId id="367" r:id="rId39"/>
    <p:sldId id="266" r:id="rId40"/>
    <p:sldId id="267" r:id="rId41"/>
    <p:sldId id="368" r:id="rId42"/>
    <p:sldId id="370" r:id="rId43"/>
    <p:sldId id="320" r:id="rId4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4045" autoAdjust="0"/>
  </p:normalViewPr>
  <p:slideViewPr>
    <p:cSldViewPr>
      <p:cViewPr varScale="1">
        <p:scale>
          <a:sx n="78" d="100"/>
          <a:sy n="78" d="100"/>
        </p:scale>
        <p:origin x="-1146" y="-90"/>
      </p:cViewPr>
      <p:guideLst>
        <p:guide orient="horz" pos="1620"/>
        <p:guide pos="2880"/>
      </p:guideLst>
    </p:cSldViewPr>
  </p:slideViewPr>
  <p:notesTextViewPr>
    <p:cViewPr>
      <p:scale>
        <a:sx n="100" d="100"/>
        <a:sy n="100" d="100"/>
      </p:scale>
      <p:origin x="0" y="0"/>
    </p:cViewPr>
  </p:notesTextViewPr>
  <p:notesViewPr>
    <p:cSldViewPr>
      <p:cViewPr varScale="1">
        <p:scale>
          <a:sx n="53" d="100"/>
          <a:sy n="53" d="100"/>
        </p:scale>
        <p:origin x="-2904"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view3D>
      <c:rAngAx val="1"/>
    </c:view3D>
    <c:plotArea>
      <c:layout/>
      <c:bar3DChart>
        <c:barDir val="col"/>
        <c:grouping val="clustered"/>
        <c:ser>
          <c:idx val="0"/>
          <c:order val="0"/>
          <c:tx>
            <c:strRef>
              <c:f>Sheet1!$B$1</c:f>
              <c:strCache>
                <c:ptCount val="1"/>
                <c:pt idx="0">
                  <c:v>优化前</c:v>
                </c:pt>
              </c:strCache>
            </c:strRef>
          </c:tx>
          <c:dLbls>
            <c:spPr>
              <a:noFill/>
              <a:ln>
                <a:noFill/>
              </a:ln>
              <a:effectLst/>
            </c:spPr>
            <c:showVal val="1"/>
            <c:extLst xmlns:c16r2="http://schemas.microsoft.com/office/drawing/2015/06/chart">
              <c:ext xmlns:c15="http://schemas.microsoft.com/office/drawing/2012/chart" uri="{CE6537A1-D6FC-4f65-9D91-7224C49458BB}">
                <c15:showLeaderLines val="0"/>
              </c:ext>
            </c:extLst>
          </c:dLbls>
          <c:cat>
            <c:strRef>
              <c:f>Sheet1!$A$2:$A$6</c:f>
              <c:strCache>
                <c:ptCount val="5"/>
                <c:pt idx="0">
                  <c:v>数据库加索引</c:v>
                </c:pt>
                <c:pt idx="1">
                  <c:v>C#用C++重写</c:v>
                </c:pt>
                <c:pt idx="2">
                  <c:v>多线程取消锁</c:v>
                </c:pt>
                <c:pt idx="3">
                  <c:v>增加缓存，空间换时间</c:v>
                </c:pt>
                <c:pt idx="4">
                  <c:v>算法优化</c:v>
                </c:pt>
              </c:strCache>
            </c:strRef>
          </c:cat>
          <c:val>
            <c:numRef>
              <c:f>Sheet1!$B$2:$B$6</c:f>
              <c:numCache>
                <c:formatCode>General</c:formatCode>
                <c:ptCount val="5"/>
                <c:pt idx="0">
                  <c:v>6</c:v>
                </c:pt>
                <c:pt idx="1">
                  <c:v>10</c:v>
                </c:pt>
                <c:pt idx="2">
                  <c:v>6</c:v>
                </c:pt>
                <c:pt idx="3">
                  <c:v>10</c:v>
                </c:pt>
                <c:pt idx="4">
                  <c:v>110</c:v>
                </c:pt>
              </c:numCache>
            </c:numRef>
          </c:val>
          <c:extLst xmlns:c16r2="http://schemas.microsoft.com/office/drawing/2015/06/chart">
            <c:ext xmlns:c16="http://schemas.microsoft.com/office/drawing/2014/chart" uri="{C3380CC4-5D6E-409C-BE32-E72D297353CC}">
              <c16:uniqueId val="{00000000-9CEB-4A49-9C89-A56F0AC57AD4}"/>
            </c:ext>
          </c:extLst>
        </c:ser>
        <c:ser>
          <c:idx val="1"/>
          <c:order val="1"/>
          <c:tx>
            <c:strRef>
              <c:f>Sheet1!$C$1</c:f>
              <c:strCache>
                <c:ptCount val="1"/>
                <c:pt idx="0">
                  <c:v>优化后</c:v>
                </c:pt>
              </c:strCache>
            </c:strRef>
          </c:tx>
          <c:dLbls>
            <c:spPr>
              <a:noFill/>
              <a:ln>
                <a:noFill/>
              </a:ln>
              <a:effectLst/>
            </c:spPr>
            <c:showVal val="1"/>
            <c:extLst xmlns:c16r2="http://schemas.microsoft.com/office/drawing/2015/06/chart">
              <c:ext xmlns:c15="http://schemas.microsoft.com/office/drawing/2012/chart" uri="{CE6537A1-D6FC-4f65-9D91-7224C49458BB}">
                <c15:showLeaderLines val="0"/>
              </c:ext>
            </c:extLst>
          </c:dLbls>
          <c:cat>
            <c:strRef>
              <c:f>Sheet1!$A$2:$A$6</c:f>
              <c:strCache>
                <c:ptCount val="5"/>
                <c:pt idx="0">
                  <c:v>数据库加索引</c:v>
                </c:pt>
                <c:pt idx="1">
                  <c:v>C#用C++重写</c:v>
                </c:pt>
                <c:pt idx="2">
                  <c:v>多线程取消锁</c:v>
                </c:pt>
                <c:pt idx="3">
                  <c:v>增加缓存，空间换时间</c:v>
                </c:pt>
                <c:pt idx="4">
                  <c:v>算法优化</c:v>
                </c:pt>
              </c:strCache>
            </c:strRef>
          </c:cat>
          <c:val>
            <c:numRef>
              <c:f>Sheet1!$C$2:$C$6</c:f>
              <c:numCache>
                <c:formatCode>General</c:formatCode>
                <c:ptCount val="5"/>
                <c:pt idx="0">
                  <c:v>2</c:v>
                </c:pt>
                <c:pt idx="1">
                  <c:v>1</c:v>
                </c:pt>
                <c:pt idx="2">
                  <c:v>3</c:v>
                </c:pt>
                <c:pt idx="3">
                  <c:v>2</c:v>
                </c:pt>
                <c:pt idx="4">
                  <c:v>2</c:v>
                </c:pt>
              </c:numCache>
            </c:numRef>
          </c:val>
          <c:extLst xmlns:c16r2="http://schemas.microsoft.com/office/drawing/2015/06/chart">
            <c:ext xmlns:c16="http://schemas.microsoft.com/office/drawing/2014/chart" uri="{C3380CC4-5D6E-409C-BE32-E72D297353CC}">
              <c16:uniqueId val="{00000001-9CEB-4A49-9C89-A56F0AC57AD4}"/>
            </c:ext>
          </c:extLst>
        </c:ser>
        <c:shape val="box"/>
        <c:axId val="120887168"/>
        <c:axId val="120888704"/>
        <c:axId val="0"/>
      </c:bar3DChart>
      <c:catAx>
        <c:axId val="120887168"/>
        <c:scaling>
          <c:orientation val="minMax"/>
        </c:scaling>
        <c:axPos val="b"/>
        <c:numFmt formatCode="General" sourceLinked="0"/>
        <c:tickLblPos val="nextTo"/>
        <c:crossAx val="120888704"/>
        <c:crosses val="autoZero"/>
        <c:auto val="1"/>
        <c:lblAlgn val="ctr"/>
        <c:lblOffset val="100"/>
      </c:catAx>
      <c:valAx>
        <c:axId val="120888704"/>
        <c:scaling>
          <c:orientation val="minMax"/>
        </c:scaling>
        <c:axPos val="l"/>
        <c:majorGridlines/>
        <c:numFmt formatCode="General" sourceLinked="1"/>
        <c:tickLblPos val="nextTo"/>
        <c:crossAx val="120887168"/>
        <c:crosses val="autoZero"/>
        <c:crossBetween val="between"/>
      </c:valAx>
    </c:plotArea>
    <c:legend>
      <c:legendPos val="r"/>
      <c:layout/>
    </c:legend>
    <c:plotVisOnly val="1"/>
    <c:dispBlanksAs val="gap"/>
  </c:chart>
  <c:txPr>
    <a:bodyPr/>
    <a:lstStyle/>
    <a:p>
      <a:pPr>
        <a:defRPr sz="1100"/>
      </a:pPr>
      <a:endParaRPr lang="zh-CN"/>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F1EF86-DC5C-4C2C-AC18-CE96AC9F0D8B}" type="datetimeFigureOut">
              <a:rPr lang="zh-CN" altLang="en-US" smtClean="0"/>
              <a:pPr/>
              <a:t>2018/1/11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BA6631-18F2-468D-896E-9C50197D68D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公司介绍。先向学生说明一下上课要求、课程休息安排、提问规则（可以设置随时提问或等一个部分介绍完毕，给大家一点提问时间）。</a:t>
            </a:r>
            <a:endParaRPr lang="en-US" altLang="zh-CN" sz="1200" b="1" kern="1200" dirty="0">
              <a:solidFill>
                <a:schemeClr val="tx1"/>
              </a:solidFill>
              <a:latin typeface="+mn-lt"/>
              <a:ea typeface="+mn-ea"/>
              <a:cs typeface="+mn-cs"/>
            </a:endParaRPr>
          </a:p>
          <a:p>
            <a:endParaRPr lang="en-US" altLang="zh-CN" sz="1200" b="1"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210</a:t>
            </a:r>
            <a:r>
              <a:rPr lang="zh-CN" altLang="en-US" sz="1200" b="0" kern="1200" dirty="0">
                <a:solidFill>
                  <a:schemeClr val="tx1"/>
                </a:solidFill>
                <a:latin typeface="+mn-lt"/>
                <a:ea typeface="+mn-ea"/>
                <a:cs typeface="+mn-cs"/>
              </a:rPr>
              <a:t>分钟（</a:t>
            </a:r>
            <a:r>
              <a:rPr lang="en-US" altLang="zh-CN" sz="1200" b="0" kern="1200" dirty="0">
                <a:solidFill>
                  <a:schemeClr val="tx1"/>
                </a:solidFill>
                <a:latin typeface="+mn-lt"/>
                <a:ea typeface="+mn-ea"/>
                <a:cs typeface="+mn-cs"/>
              </a:rPr>
              <a:t>3.5H</a:t>
            </a:r>
            <a:r>
              <a:rPr lang="zh-CN" altLang="en-US" sz="1200" b="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帮助学生理解并认同企业文化，引导学生自觉遵守并践行公司所倡导的行为方式。</a:t>
            </a:r>
            <a:endParaRPr lang="en-US" altLang="zh-CN" sz="1200" b="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教学方式：</a:t>
            </a:r>
            <a:r>
              <a:rPr lang="zh-CN" altLang="en-US" sz="1200" b="0" kern="1200" dirty="0">
                <a:solidFill>
                  <a:schemeClr val="tx1"/>
                </a:solidFill>
                <a:latin typeface="+mn-lt"/>
                <a:ea typeface="+mn-ea"/>
                <a:cs typeface="+mn-cs"/>
              </a:rPr>
              <a:t>讲解 </a:t>
            </a:r>
            <a:r>
              <a:rPr lang="en-US" altLang="zh-CN" sz="1200" b="0" kern="1200" dirty="0">
                <a:solidFill>
                  <a:schemeClr val="tx1"/>
                </a:solidFill>
                <a:latin typeface="+mn-lt"/>
                <a:ea typeface="+mn-ea"/>
                <a:cs typeface="+mn-cs"/>
              </a:rPr>
              <a:t>+ </a:t>
            </a:r>
            <a:r>
              <a:rPr lang="zh-CN" altLang="en-US" sz="1200" b="0" kern="1200" dirty="0">
                <a:solidFill>
                  <a:schemeClr val="tx1"/>
                </a:solidFill>
                <a:latin typeface="+mn-lt"/>
                <a:ea typeface="+mn-ea"/>
                <a:cs typeface="+mn-cs"/>
              </a:rPr>
              <a:t>案例分析 </a:t>
            </a:r>
            <a:r>
              <a:rPr lang="en-US" altLang="zh-CN" sz="1200" b="0" kern="1200" dirty="0">
                <a:solidFill>
                  <a:schemeClr val="tx1"/>
                </a:solidFill>
                <a:latin typeface="+mn-lt"/>
                <a:ea typeface="+mn-ea"/>
                <a:cs typeface="+mn-cs"/>
              </a:rPr>
              <a:t>+ </a:t>
            </a:r>
            <a:r>
              <a:rPr lang="zh-CN" altLang="en-US" sz="1200" b="0" kern="1200" dirty="0">
                <a:solidFill>
                  <a:schemeClr val="tx1"/>
                </a:solidFill>
                <a:latin typeface="+mn-lt"/>
                <a:ea typeface="+mn-ea"/>
                <a:cs typeface="+mn-cs"/>
              </a:rPr>
              <a:t>互动</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、得到肯定答复</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引出软通企业文化核心价值观</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kern="1200" dirty="0">
                <a:solidFill>
                  <a:schemeClr val="tx1"/>
                </a:solidFill>
                <a:latin typeface="+mn-lt"/>
                <a:ea typeface="+mn-ea"/>
                <a:cs typeface="+mn-cs"/>
              </a:rPr>
              <a:t>价值观解读</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、提问式互动，承上的价值观定义；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、百度出的价值观定义；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、如何理解价值观？“视角不同，认知不同”（以下案例可选，也可自己选择）</a:t>
            </a:r>
            <a:endParaRPr lang="en-US" altLang="zh-CN" sz="1200" kern="120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1</a:t>
            </a:r>
            <a:r>
              <a:rPr lang="zh-CN" altLang="en-US" sz="1200" kern="1200" baseline="0" dirty="0">
                <a:solidFill>
                  <a:schemeClr val="tx1"/>
                </a:solidFill>
                <a:latin typeface="+mn-lt"/>
                <a:ea typeface="+mn-ea"/>
                <a:cs typeface="+mn-cs"/>
              </a:rPr>
              <a:t>）人眼中的世界是一样的吗？（蓝黑、白金裙案例）</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2</a:t>
            </a:r>
            <a:r>
              <a:rPr lang="zh-CN" altLang="en-US" sz="1200" kern="1200" baseline="0" dirty="0">
                <a:solidFill>
                  <a:schemeClr val="tx1"/>
                </a:solidFill>
                <a:latin typeface="+mn-lt"/>
                <a:ea typeface="+mn-ea"/>
                <a:cs typeface="+mn-cs"/>
              </a:rPr>
              <a:t>）动物保护组织的各种新闻（该案例有风险）</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3</a:t>
            </a:r>
            <a:r>
              <a:rPr lang="zh-CN" altLang="en-US" sz="1200" kern="1200" baseline="0" dirty="0">
                <a:solidFill>
                  <a:schemeClr val="tx1"/>
                </a:solidFill>
                <a:latin typeface="+mn-lt"/>
                <a:ea typeface="+mn-ea"/>
                <a:cs typeface="+mn-cs"/>
              </a:rPr>
              <a:t>）如何评判“美”？</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、抛出核心价值观话题；</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、百度出核心价值观定义；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6</a:t>
            </a:r>
            <a:r>
              <a:rPr lang="zh-CN" altLang="en-US" sz="1200" kern="1200" dirty="0">
                <a:solidFill>
                  <a:schemeClr val="tx1"/>
                </a:solidFill>
                <a:latin typeface="+mn-lt"/>
                <a:ea typeface="+mn-ea"/>
                <a:cs typeface="+mn-cs"/>
              </a:rPr>
              <a:t>、如何理解核心价值观？（裴多菲的诗</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自由与爱情</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讲师的控场能力</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、得到肯定答复</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解读价值创造的定义</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阿里巴巴的故事引出软通的价值创造</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、阿里巴巴的故事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、引出软通的故事</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kern="1200" dirty="0">
                <a:solidFill>
                  <a:schemeClr val="tx1"/>
                </a:solidFill>
                <a:latin typeface="+mn-lt"/>
                <a:ea typeface="+mn-ea"/>
                <a:cs typeface="+mn-cs"/>
              </a:rPr>
              <a:t>价值观解读</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、提问式互动，承上的价值观定义；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、百度出的价值观定义；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、如何理解价值观？“视角不同，认知不同”（以下案例可选，也可自己选择）</a:t>
            </a:r>
            <a:endParaRPr lang="en-US" altLang="zh-CN" sz="1200" kern="120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1</a:t>
            </a:r>
            <a:r>
              <a:rPr lang="zh-CN" altLang="en-US" sz="1200" kern="1200" baseline="0" dirty="0">
                <a:solidFill>
                  <a:schemeClr val="tx1"/>
                </a:solidFill>
                <a:latin typeface="+mn-lt"/>
                <a:ea typeface="+mn-ea"/>
                <a:cs typeface="+mn-cs"/>
              </a:rPr>
              <a:t>）人眼中的世界是一样的吗？（蓝黑、白金裙案例）</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2</a:t>
            </a:r>
            <a:r>
              <a:rPr lang="zh-CN" altLang="en-US" sz="1200" kern="1200" baseline="0" dirty="0">
                <a:solidFill>
                  <a:schemeClr val="tx1"/>
                </a:solidFill>
                <a:latin typeface="+mn-lt"/>
                <a:ea typeface="+mn-ea"/>
                <a:cs typeface="+mn-cs"/>
              </a:rPr>
              <a:t>）动物保护组织的各种新闻（该案例有风险）</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3</a:t>
            </a:r>
            <a:r>
              <a:rPr lang="zh-CN" altLang="en-US" sz="1200" kern="1200" baseline="0" dirty="0">
                <a:solidFill>
                  <a:schemeClr val="tx1"/>
                </a:solidFill>
                <a:latin typeface="+mn-lt"/>
                <a:ea typeface="+mn-ea"/>
                <a:cs typeface="+mn-cs"/>
              </a:rPr>
              <a:t>）如何评判“美”？</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、抛出核心价值观话题；</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、百度出核心价值观定义；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6</a:t>
            </a:r>
            <a:r>
              <a:rPr lang="zh-CN" altLang="en-US" sz="1200" kern="1200" dirty="0">
                <a:solidFill>
                  <a:schemeClr val="tx1"/>
                </a:solidFill>
                <a:latin typeface="+mn-lt"/>
                <a:ea typeface="+mn-ea"/>
                <a:cs typeface="+mn-cs"/>
              </a:rPr>
              <a:t>、如何理解核心价值观？（裴多菲的诗</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自由与爱情</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讲师的控场能力</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a:p>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解读品质</a:t>
            </a:r>
            <a:endParaRPr lang="en-US" altLang="zh-CN" sz="1200" b="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学程序</a:t>
            </a:r>
            <a:r>
              <a:rPr lang="zh-CN" altLang="en-US" sz="1200" kern="1200" dirty="0">
                <a:solidFill>
                  <a:schemeClr val="tx1"/>
                </a:solidFill>
                <a:latin typeface="+mn-lt"/>
                <a:ea typeface="+mn-ea"/>
                <a:cs typeface="+mn-cs"/>
              </a:rPr>
              <a:t>： </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品质的案例</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Fatburger</a:t>
            </a:r>
            <a:r>
              <a:rPr lang="zh-CN" altLang="en-US" sz="1200" kern="1200" dirty="0">
                <a:solidFill>
                  <a:schemeClr val="tx1"/>
                </a:solidFill>
                <a:latin typeface="+mn-lt"/>
                <a:ea typeface="+mn-ea"/>
                <a:cs typeface="+mn-cs"/>
              </a:rPr>
              <a:t>的故事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、苹果的故事</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建议讲师更换自己熟悉的案例，如不行，我提供详细的附件。</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kern="1200" dirty="0">
                <a:solidFill>
                  <a:schemeClr val="tx1"/>
                </a:solidFill>
                <a:latin typeface="+mn-lt"/>
                <a:ea typeface="+mn-ea"/>
                <a:cs typeface="+mn-cs"/>
              </a:rPr>
              <a:t>价值观解读</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、提问式互动，承上的价值观定义；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、百度出的价值观定义；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、如何理解价值观？“视角不同，认知不同”（以下案例可选，也可自己选择）</a:t>
            </a:r>
            <a:endParaRPr lang="en-US" altLang="zh-CN" sz="1200" kern="120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1</a:t>
            </a:r>
            <a:r>
              <a:rPr lang="zh-CN" altLang="en-US" sz="1200" kern="1200" baseline="0" dirty="0">
                <a:solidFill>
                  <a:schemeClr val="tx1"/>
                </a:solidFill>
                <a:latin typeface="+mn-lt"/>
                <a:ea typeface="+mn-ea"/>
                <a:cs typeface="+mn-cs"/>
              </a:rPr>
              <a:t>）人眼中的世界是一样的吗？（蓝黑、白金裙案例）</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2</a:t>
            </a:r>
            <a:r>
              <a:rPr lang="zh-CN" altLang="en-US" sz="1200" kern="1200" baseline="0" dirty="0">
                <a:solidFill>
                  <a:schemeClr val="tx1"/>
                </a:solidFill>
                <a:latin typeface="+mn-lt"/>
                <a:ea typeface="+mn-ea"/>
                <a:cs typeface="+mn-cs"/>
              </a:rPr>
              <a:t>）动物保护组织的各种新闻（该案例有风险）</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3</a:t>
            </a:r>
            <a:r>
              <a:rPr lang="zh-CN" altLang="en-US" sz="1200" kern="1200" baseline="0" dirty="0">
                <a:solidFill>
                  <a:schemeClr val="tx1"/>
                </a:solidFill>
                <a:latin typeface="+mn-lt"/>
                <a:ea typeface="+mn-ea"/>
                <a:cs typeface="+mn-cs"/>
              </a:rPr>
              <a:t>）如何评判“美”？</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、抛出核心价值观话题；</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、百度出核心价值观定义；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6</a:t>
            </a:r>
            <a:r>
              <a:rPr lang="zh-CN" altLang="en-US" sz="1200" kern="1200" dirty="0">
                <a:solidFill>
                  <a:schemeClr val="tx1"/>
                </a:solidFill>
                <a:latin typeface="+mn-lt"/>
                <a:ea typeface="+mn-ea"/>
                <a:cs typeface="+mn-cs"/>
              </a:rPr>
              <a:t>、如何理解核心价值观？（裴多菲的诗</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自由与爱情</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讲师的控场能力</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解读创新的定义</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创新的案例</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Formule1</a:t>
            </a:r>
            <a:r>
              <a:rPr lang="zh-CN" altLang="en-US" sz="1200" kern="1200" dirty="0">
                <a:solidFill>
                  <a:schemeClr val="tx1"/>
                </a:solidFill>
                <a:latin typeface="+mn-lt"/>
                <a:ea typeface="+mn-ea"/>
                <a:cs typeface="+mn-cs"/>
              </a:rPr>
              <a:t>的故事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3M</a:t>
            </a:r>
            <a:r>
              <a:rPr lang="zh-CN" altLang="en-US" sz="1200" kern="1200" dirty="0">
                <a:solidFill>
                  <a:schemeClr val="tx1"/>
                </a:solidFill>
                <a:latin typeface="+mn-lt"/>
                <a:ea typeface="+mn-ea"/>
                <a:cs typeface="+mn-cs"/>
              </a:rPr>
              <a:t>的故事</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建议讲师更换自己熟悉的案例，如不行，我提供详细的附件。</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创新的案例</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Formule1</a:t>
            </a:r>
            <a:r>
              <a:rPr lang="zh-CN" altLang="en-US" sz="1200" kern="1200" dirty="0">
                <a:solidFill>
                  <a:schemeClr val="tx1"/>
                </a:solidFill>
                <a:latin typeface="+mn-lt"/>
                <a:ea typeface="+mn-ea"/>
                <a:cs typeface="+mn-cs"/>
              </a:rPr>
              <a:t>的故事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a:t>
            </a:r>
            <a:r>
              <a:rPr lang="en-US" altLang="zh-CN" sz="1200" kern="1200" dirty="0">
                <a:solidFill>
                  <a:schemeClr val="tx1"/>
                </a:solidFill>
                <a:latin typeface="+mn-lt"/>
                <a:ea typeface="+mn-ea"/>
                <a:cs typeface="+mn-cs"/>
              </a:rPr>
              <a:t>3M</a:t>
            </a:r>
            <a:r>
              <a:rPr lang="zh-CN" altLang="en-US" sz="1200" kern="1200" dirty="0">
                <a:solidFill>
                  <a:schemeClr val="tx1"/>
                </a:solidFill>
                <a:latin typeface="+mn-lt"/>
                <a:ea typeface="+mn-ea"/>
                <a:cs typeface="+mn-cs"/>
              </a:rPr>
              <a:t>的故事</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建议讲师更换自己熟悉的案例，如不行，我提供详细的附件。</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a:p>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解读学习</a:t>
            </a:r>
            <a:endParaRPr lang="en-US" altLang="zh-CN" sz="1200" b="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学程序</a:t>
            </a:r>
            <a:r>
              <a:rPr lang="zh-CN" altLang="en-US" sz="1200" kern="1200" dirty="0">
                <a:solidFill>
                  <a:schemeClr val="tx1"/>
                </a:solidFill>
                <a:latin typeface="+mn-lt"/>
                <a:ea typeface="+mn-ea"/>
                <a:cs typeface="+mn-cs"/>
              </a:rPr>
              <a:t>： </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学习</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、如何学习</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、像谁学习</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建议讲师更换自己熟悉的案例，如不行，我提供详细的附件。</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学习</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、如何学习</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、向谁学习</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建议讲师更换自己熟悉的案例，如不行，我提供详细的附件。</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1200" dirty="0"/>
          </a:p>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解读开放</a:t>
            </a:r>
            <a:endParaRPr lang="en-US" altLang="zh-CN" sz="1200" b="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学程序</a:t>
            </a:r>
            <a:r>
              <a:rPr lang="zh-CN" altLang="en-US" sz="1200" kern="1200" dirty="0">
                <a:solidFill>
                  <a:schemeClr val="tx1"/>
                </a:solidFill>
                <a:latin typeface="+mn-lt"/>
                <a:ea typeface="+mn-ea"/>
                <a:cs typeface="+mn-cs"/>
              </a:rPr>
              <a:t>： </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、可讲软通发展的故事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用身边的实际案例促进学生理解，并传递软通正能量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、可讲软通发展的故事</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、研讨</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r>
              <a:rPr lang="zh-CN" altLang="en-US" sz="1200" dirty="0"/>
              <a:t>建议讲师使用自己身边的案例替换</a:t>
            </a:r>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2</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、得到肯定答复</a:t>
            </a:r>
          </a:p>
          <a:p>
            <a:r>
              <a:rPr lang="zh-CN" altLang="en-US" sz="1200" b="1" kern="1200" dirty="0">
                <a:solidFill>
                  <a:schemeClr val="tx1"/>
                </a:solidFill>
                <a:latin typeface="+mn-lt"/>
                <a:ea typeface="+mn-ea"/>
                <a:cs typeface="+mn-cs"/>
              </a:rPr>
              <a:t>关键点：</a:t>
            </a:r>
            <a:endParaRPr lang="zh-CN" altLang="en-US" sz="1200" kern="1200" dirty="0">
              <a:solidFill>
                <a:schemeClr val="tx1"/>
              </a:solidFill>
              <a:latin typeface="+mn-lt"/>
              <a:ea typeface="+mn-ea"/>
              <a:cs typeface="+mn-cs"/>
            </a:endParaRP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3</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表示欢迎，引出企业文化。</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、由培训助理为学生读</a:t>
            </a:r>
            <a:r>
              <a:rPr lang="en-US" altLang="zh-CN" sz="1200" kern="1200" dirty="0">
                <a:solidFill>
                  <a:schemeClr val="tx1"/>
                </a:solidFill>
                <a:latin typeface="+mn-lt"/>
                <a:ea typeface="+mn-ea"/>
                <a:cs typeface="+mn-cs"/>
              </a:rPr>
              <a:t>《CEO</a:t>
            </a:r>
            <a:r>
              <a:rPr lang="zh-CN" altLang="en-US" sz="1200" kern="1200" dirty="0">
                <a:solidFill>
                  <a:schemeClr val="tx1"/>
                </a:solidFill>
                <a:latin typeface="+mn-lt"/>
                <a:ea typeface="+mn-ea"/>
                <a:cs typeface="+mn-cs"/>
              </a:rPr>
              <a:t>致新员工书</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的前三段，表示对学生的欢迎；</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、引出企业文化课题；</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引出本堂课程待解决的三个问题：是什么？有什么用？怎么用？</a:t>
            </a:r>
            <a:r>
              <a:rPr lang="zh-CN" altLang="en-US" sz="1200" kern="1200" dirty="0">
                <a:solidFill>
                  <a:schemeClr val="tx1"/>
                </a:solidFill>
                <a:latin typeface="+mn-lt"/>
                <a:ea typeface="+mn-ea"/>
                <a:cs typeface="+mn-cs"/>
              </a:rPr>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30-45</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得出行为方式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、头脑风暴</a:t>
            </a:r>
            <a:endParaRPr lang="en-US" altLang="zh-CN"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讲师能力</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30-45</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得出行为方式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、头脑风暴</a:t>
            </a:r>
            <a:endParaRPr lang="en-US" altLang="zh-CN"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讲师能力</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30-45</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得出行为方式</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、头脑风暴</a:t>
            </a:r>
            <a:endParaRPr lang="en-US" altLang="zh-CN"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讲师能力</a:t>
            </a:r>
            <a:endParaRPr lang="zh-CN" altLang="en-US" sz="1200" kern="1200" dirty="0">
              <a:solidFill>
                <a:schemeClr val="tx1"/>
              </a:solidFill>
              <a:latin typeface="+mn-lt"/>
              <a:ea typeface="+mn-ea"/>
              <a:cs typeface="+mn-cs"/>
            </a:endParaRPr>
          </a:p>
          <a:p>
            <a:endParaRPr lang="zh-CN" altLang="en-US" sz="1200"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42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5</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kern="1200" dirty="0">
                <a:solidFill>
                  <a:schemeClr val="tx1"/>
                </a:solidFill>
                <a:latin typeface="+mn-lt"/>
                <a:ea typeface="+mn-ea"/>
                <a:cs typeface="+mn-cs"/>
              </a:rPr>
              <a:t>企业文化定义</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、提问式互动；</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、百度出的企业文化定义；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、软通的企业文化；</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、软通企业文化的关键点（价值观和行为方式）；</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引出价值观和行为方式</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kern="1200" dirty="0">
                <a:solidFill>
                  <a:schemeClr val="tx1"/>
                </a:solidFill>
                <a:latin typeface="+mn-lt"/>
                <a:ea typeface="+mn-ea"/>
                <a:cs typeface="+mn-cs"/>
              </a:rPr>
              <a:t>价值观解读</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、提问式互动，承上的价值观定义；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、百度出的价值观定义；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、如何理解价值观？“视角不同，认知不同”（以下案例可选，也可自己选择）</a:t>
            </a:r>
            <a:endParaRPr lang="en-US" altLang="zh-CN" sz="1200" kern="120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1</a:t>
            </a:r>
            <a:r>
              <a:rPr lang="zh-CN" altLang="en-US" sz="1200" kern="1200" baseline="0" dirty="0">
                <a:solidFill>
                  <a:schemeClr val="tx1"/>
                </a:solidFill>
                <a:latin typeface="+mn-lt"/>
                <a:ea typeface="+mn-ea"/>
                <a:cs typeface="+mn-cs"/>
              </a:rPr>
              <a:t>）人眼中的世界是一样的吗？（蓝黑、白金裙案例）</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2</a:t>
            </a:r>
            <a:r>
              <a:rPr lang="zh-CN" altLang="en-US" sz="1200" kern="1200" baseline="0" dirty="0">
                <a:solidFill>
                  <a:schemeClr val="tx1"/>
                </a:solidFill>
                <a:latin typeface="+mn-lt"/>
                <a:ea typeface="+mn-ea"/>
                <a:cs typeface="+mn-cs"/>
              </a:rPr>
              <a:t>）动物保护组织的各种新闻（该案例有风险）</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   3</a:t>
            </a:r>
            <a:r>
              <a:rPr lang="zh-CN" altLang="en-US" sz="1200" kern="1200" baseline="0" dirty="0">
                <a:solidFill>
                  <a:schemeClr val="tx1"/>
                </a:solidFill>
                <a:latin typeface="+mn-lt"/>
                <a:ea typeface="+mn-ea"/>
                <a:cs typeface="+mn-cs"/>
              </a:rPr>
              <a:t>）如何评判“美”？</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4</a:t>
            </a:r>
            <a:r>
              <a:rPr lang="zh-CN" altLang="en-US" sz="1200" kern="1200" dirty="0">
                <a:solidFill>
                  <a:schemeClr val="tx1"/>
                </a:solidFill>
                <a:latin typeface="+mn-lt"/>
                <a:ea typeface="+mn-ea"/>
                <a:cs typeface="+mn-cs"/>
              </a:rPr>
              <a:t>、抛出核心价值观话题；</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、百度出核心价值观定义；</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6</a:t>
            </a:r>
            <a:r>
              <a:rPr lang="zh-CN" altLang="en-US" sz="1200" kern="1200" dirty="0">
                <a:solidFill>
                  <a:schemeClr val="tx1"/>
                </a:solidFill>
                <a:latin typeface="+mn-lt"/>
                <a:ea typeface="+mn-ea"/>
                <a:cs typeface="+mn-cs"/>
              </a:rPr>
              <a:t>、如何理解核心价值观？（裴多菲的诗</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自由与爱情</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讲师的控场能力</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10-15</a:t>
            </a:r>
            <a:r>
              <a:rPr lang="zh-CN" altLang="en-US" sz="1200" b="0" kern="1200" dirty="0">
                <a:solidFill>
                  <a:schemeClr val="tx1"/>
                </a:solidFill>
                <a:latin typeface="+mn-lt"/>
                <a:ea typeface="+mn-ea"/>
                <a:cs typeface="+mn-cs"/>
              </a:rPr>
              <a:t>分钟，</a:t>
            </a:r>
            <a:r>
              <a:rPr lang="zh-CN" altLang="en-US" dirty="0"/>
              <a:t>三轮（</a:t>
            </a:r>
            <a:r>
              <a:rPr lang="en-US" altLang="zh-CN" dirty="0"/>
              <a:t>5</a:t>
            </a:r>
            <a:r>
              <a:rPr lang="zh-CN" altLang="en-US" dirty="0"/>
              <a:t>分钟，</a:t>
            </a:r>
            <a:r>
              <a:rPr lang="en-US" altLang="zh-CN" dirty="0"/>
              <a:t>2</a:t>
            </a:r>
            <a:r>
              <a:rPr lang="zh-CN" altLang="en-US" dirty="0"/>
              <a:t>分钟，</a:t>
            </a:r>
            <a:r>
              <a:rPr lang="en-US" altLang="zh-CN" dirty="0"/>
              <a:t>1</a:t>
            </a:r>
            <a:r>
              <a:rPr lang="zh-CN" altLang="en-US" dirty="0"/>
              <a:t>分钟）</a:t>
            </a:r>
            <a:r>
              <a:rPr lang="zh-CN" altLang="en-US" sz="1200" kern="1200" dirty="0">
                <a:solidFill>
                  <a:schemeClr val="tx1"/>
                </a:solidFill>
                <a:latin typeface="+mn-lt"/>
                <a:ea typeface="+mn-ea"/>
                <a:cs typeface="+mn-cs"/>
              </a:rPr>
              <a:t>；</a:t>
            </a:r>
          </a:p>
          <a:p>
            <a:r>
              <a:rPr lang="zh-CN" altLang="en-US" sz="1200" b="1" kern="1200" dirty="0">
                <a:solidFill>
                  <a:schemeClr val="tx1"/>
                </a:solidFill>
                <a:latin typeface="+mn-lt"/>
                <a:ea typeface="+mn-ea"/>
                <a:cs typeface="+mn-cs"/>
              </a:rPr>
              <a:t>教学目的：</a:t>
            </a:r>
            <a:r>
              <a:rPr lang="zh-CN" altLang="en-US" sz="1200" b="0" kern="1200" dirty="0">
                <a:solidFill>
                  <a:schemeClr val="tx1"/>
                </a:solidFill>
                <a:latin typeface="+mn-lt"/>
                <a:ea typeface="+mn-ea"/>
                <a:cs typeface="+mn-cs"/>
              </a:rPr>
              <a:t>认识自己的核心价值观，找出共同点，得出共同的价值观，引出后文</a:t>
            </a:r>
          </a:p>
          <a:p>
            <a:r>
              <a:rPr lang="zh-CN" altLang="en-US" sz="1200" b="1" kern="1200" dirty="0">
                <a:solidFill>
                  <a:schemeClr val="tx1"/>
                </a:solidFill>
                <a:latin typeface="+mn-lt"/>
                <a:ea typeface="+mn-ea"/>
                <a:cs typeface="+mn-cs"/>
              </a:rPr>
              <a:t>教学程序</a:t>
            </a:r>
            <a:r>
              <a:rPr lang="zh-CN" altLang="en-US" sz="1200" kern="1200" dirty="0">
                <a:solidFill>
                  <a:schemeClr val="tx1"/>
                </a:solidFill>
                <a:latin typeface="+mn-lt"/>
                <a:ea typeface="+mn-ea"/>
                <a:cs typeface="+mn-cs"/>
              </a:rPr>
              <a:t>： </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、价值观游戏；</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、共同的价值观；（为什么我们来自不同的城市、不同的学校、不同的家庭，却得出了相同或者相近的答案）</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、引出中华民族传统文化核心价值观</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讲师能力</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a:solidFill>
                  <a:schemeClr val="tx1"/>
                </a:solidFill>
                <a:latin typeface="+mn-lt"/>
                <a:ea typeface="+mn-ea"/>
                <a:cs typeface="+mn-cs"/>
              </a:rPr>
              <a:t>教学时间：</a:t>
            </a:r>
            <a:r>
              <a:rPr lang="en-US" altLang="zh-CN" sz="1200" b="0" kern="1200" dirty="0">
                <a:solidFill>
                  <a:schemeClr val="tx1"/>
                </a:solidFill>
                <a:latin typeface="+mn-lt"/>
                <a:ea typeface="+mn-ea"/>
                <a:cs typeface="+mn-cs"/>
              </a:rPr>
              <a:t>10</a:t>
            </a:r>
            <a:r>
              <a:rPr lang="zh-CN" altLang="en-US" sz="1200" b="0" kern="1200" dirty="0">
                <a:solidFill>
                  <a:schemeClr val="tx1"/>
                </a:solidFill>
                <a:latin typeface="+mn-lt"/>
                <a:ea typeface="+mn-ea"/>
                <a:cs typeface="+mn-cs"/>
              </a:rPr>
              <a:t>分钟</a:t>
            </a:r>
            <a:r>
              <a:rPr lang="zh-CN" altLang="en-US" sz="120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mn-lt"/>
                <a:ea typeface="+mn-ea"/>
                <a:cs typeface="+mn-cs"/>
              </a:rPr>
              <a:t>教学目的：</a:t>
            </a:r>
            <a:r>
              <a:rPr lang="zh-CN" altLang="en-US" dirty="0"/>
              <a:t>深入了解和体验核心价值观的产生过程和其在日常的生活和工作中是如何影响一个人的行为的</a:t>
            </a:r>
            <a:endParaRPr lang="zh-CN" altLang="en-US" sz="120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关键点：</a:t>
            </a:r>
            <a:r>
              <a:rPr lang="zh-CN" altLang="en-US" sz="1200" b="0" kern="1200" dirty="0">
                <a:solidFill>
                  <a:schemeClr val="tx1"/>
                </a:solidFill>
                <a:latin typeface="+mn-lt"/>
                <a:ea typeface="+mn-ea"/>
                <a:cs typeface="+mn-cs"/>
              </a:rPr>
              <a:t>如何产生和作用，产生的各过程需举例</a:t>
            </a:r>
            <a:r>
              <a:rPr lang="zh-CN" altLang="en-US" sz="1200" kern="1200" dirty="0">
                <a:solidFill>
                  <a:schemeClr val="tx1"/>
                </a:solidFill>
                <a:latin typeface="+mn-lt"/>
                <a:ea typeface="+mn-ea"/>
                <a:cs typeface="+mn-cs"/>
              </a:rPr>
              <a:t>；</a:t>
            </a:r>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86BA6631-18F2-468D-896E-9C50197D68DE}"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bwMode="auto">
          <a:xfrm>
            <a:off x="7008813" y="4648202"/>
            <a:ext cx="2135188" cy="182563"/>
          </a:xfrm>
          <a:prstGeom prst="rect">
            <a:avLst/>
          </a:prstGeom>
        </p:spPr>
        <p:txBody>
          <a:bodyPr lIns="91428" tIns="45715" rIns="91428" bIns="45715"/>
          <a:lstStyle>
            <a:lvl1pPr algn="r">
              <a:defRPr sz="1333" smtClean="0">
                <a:solidFill>
                  <a:schemeClr val="tx1">
                    <a:lumMod val="50000"/>
                    <a:lumOff val="50000"/>
                  </a:schemeClr>
                </a:solidFill>
              </a:defRPr>
            </a:lvl1pPr>
          </a:lstStyle>
          <a:p>
            <a:fld id="{DDFB1E12-5F8D-4726-802D-2AFD59F3BF22}" type="slidenum">
              <a:rPr lang="zh-CN" altLang="en-US" smtClean="0"/>
              <a:pPr/>
              <a:t>‹#›</a:t>
            </a:fld>
            <a:endParaRPr lang="zh-CN" altLang="en-US"/>
          </a:p>
        </p:txBody>
      </p:sp>
      <p:sp>
        <p:nvSpPr>
          <p:cNvPr id="9" name="Rectangle 7"/>
          <p:cNvSpPr txBox="1">
            <a:spLocks noChangeArrowheads="1"/>
          </p:cNvSpPr>
          <p:nvPr/>
        </p:nvSpPr>
        <p:spPr bwMode="auto">
          <a:xfrm>
            <a:off x="6490387" y="4980786"/>
            <a:ext cx="2933648" cy="192881"/>
          </a:xfrm>
          <a:prstGeom prst="rect">
            <a:avLst/>
          </a:prstGeom>
          <a:noFill/>
          <a:ln w="9525">
            <a:noFill/>
            <a:miter lim="800000"/>
            <a:headEnd/>
            <a:tailEnd/>
          </a:ln>
          <a:effectLst/>
        </p:spPr>
        <p:txBody>
          <a:bodyPr/>
          <a:lstStyle>
            <a:lvl1pPr>
              <a:defRPr sz="1000">
                <a:solidFill>
                  <a:schemeClr val="bg1"/>
                </a:solidFill>
                <a:latin typeface="Century Gothic" pitchFamily="34" charset="0"/>
              </a:defRPr>
            </a:lvl1pPr>
          </a:lstStyle>
          <a:p>
            <a:pPr>
              <a:defRPr/>
            </a:pP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Confidential ©2015 iSoftStone Holdings Limited. All Rights Reserved.</a:t>
            </a:r>
          </a:p>
        </p:txBody>
      </p:sp>
      <p:sp>
        <p:nvSpPr>
          <p:cNvPr id="13" name="Rectangle 7"/>
          <p:cNvSpPr txBox="1">
            <a:spLocks noChangeArrowheads="1"/>
          </p:cNvSpPr>
          <p:nvPr/>
        </p:nvSpPr>
        <p:spPr bwMode="auto">
          <a:xfrm>
            <a:off x="5776913" y="4875549"/>
            <a:ext cx="3835866" cy="192881"/>
          </a:xfrm>
          <a:prstGeom prst="rect">
            <a:avLst/>
          </a:prstGeom>
          <a:noFill/>
          <a:ln w="9525">
            <a:noFill/>
            <a:miter lim="800000"/>
            <a:headEnd/>
            <a:tailEnd/>
          </a:ln>
          <a:effectLst/>
        </p:spPr>
        <p:txBody>
          <a:bodyPr/>
          <a:lstStyle>
            <a:lvl1pPr>
              <a:defRPr sz="1000">
                <a:solidFill>
                  <a:schemeClr val="bg1"/>
                </a:solidFill>
                <a:latin typeface="Century Gothic" pitchFamily="34" charset="0"/>
              </a:defRPr>
            </a:lvl1pPr>
          </a:lstStyle>
          <a:p>
            <a:pP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中国智慧城市与产业互联网（互联网</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）建设的领导者，领先的创新型技术服务提供商。</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6" name="图片 5"/>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 xmlns:p14="http://schemas.microsoft.com/office/powerpoint/2010/main" val="222115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pic>
        <p:nvPicPr>
          <p:cNvPr id="4" name="图片 3"/>
          <p:cNvPicPr>
            <a:picLocks noChangeAspect="1"/>
          </p:cNvPicPr>
          <p:nvPr/>
        </p:nvPicPr>
        <p:blipFill rotWithShape="1">
          <a:blip r:embed="rId3" cstate="email">
            <a:extLst>
              <a:ext uri="{28A0092B-C50C-407E-A947-70E740481C1C}">
                <a14:useLocalDpi xmlns="" xmlns:a14="http://schemas.microsoft.com/office/drawing/2010/main"/>
              </a:ext>
            </a:extLst>
          </a:blip>
          <a:srcRect/>
          <a:stretch/>
        </p:blipFill>
        <p:spPr>
          <a:xfrm>
            <a:off x="0" y="-9525"/>
            <a:ext cx="9154886" cy="3514725"/>
          </a:xfrm>
          <a:prstGeom prst="rect">
            <a:avLst/>
          </a:prstGeom>
        </p:spPr>
      </p:pic>
    </p:spTree>
    <p:extLst>
      <p:ext uri="{BB962C8B-B14F-4D97-AF65-F5344CB8AC3E}">
        <p14:creationId xmlns="" xmlns:p14="http://schemas.microsoft.com/office/powerpoint/2010/main" val="1150654151"/>
      </p:ext>
    </p:extLst>
  </p:cSld>
  <p:clrMapOvr>
    <a:masterClrMapping/>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
        <p:nvSpPr>
          <p:cNvPr id="8" name="Rectangle 7"/>
          <p:cNvSpPr txBox="1">
            <a:spLocks noChangeArrowheads="1"/>
          </p:cNvSpPr>
          <p:nvPr/>
        </p:nvSpPr>
        <p:spPr bwMode="auto">
          <a:xfrm>
            <a:off x="6452287" y="4942686"/>
            <a:ext cx="2933648" cy="192881"/>
          </a:xfrm>
          <a:prstGeom prst="rect">
            <a:avLst/>
          </a:prstGeom>
          <a:noFill/>
          <a:ln w="9525">
            <a:noFill/>
            <a:miter lim="800000"/>
            <a:headEnd/>
            <a:tailEnd/>
          </a:ln>
          <a:effectLst/>
        </p:spPr>
        <p:txBody>
          <a:bodyPr/>
          <a:lstStyle>
            <a:lvl1pPr>
              <a:defRPr sz="1000">
                <a:solidFill>
                  <a:schemeClr val="bg1"/>
                </a:solidFill>
                <a:latin typeface="Century Gothic" pitchFamily="34" charset="0"/>
              </a:defRPr>
            </a:lvl1pPr>
          </a:lstStyle>
          <a:p>
            <a:pPr>
              <a:defRPr/>
            </a:pP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Confidential ©2015 iSoftStone Holdings Limited. All Rights Reserved.</a:t>
            </a:r>
          </a:p>
        </p:txBody>
      </p:sp>
      <p:sp>
        <p:nvSpPr>
          <p:cNvPr id="9" name="Rectangle 7"/>
          <p:cNvSpPr txBox="1">
            <a:spLocks noChangeArrowheads="1"/>
          </p:cNvSpPr>
          <p:nvPr/>
        </p:nvSpPr>
        <p:spPr bwMode="auto">
          <a:xfrm>
            <a:off x="5717382" y="4837449"/>
            <a:ext cx="3835866" cy="192881"/>
          </a:xfrm>
          <a:prstGeom prst="rect">
            <a:avLst/>
          </a:prstGeom>
          <a:noFill/>
          <a:ln w="9525">
            <a:noFill/>
            <a:miter lim="800000"/>
            <a:headEnd/>
            <a:tailEnd/>
          </a:ln>
          <a:effectLst/>
        </p:spPr>
        <p:txBody>
          <a:bodyPr/>
          <a:lstStyle>
            <a:lvl1pPr>
              <a:defRPr sz="1000">
                <a:solidFill>
                  <a:schemeClr val="bg1"/>
                </a:solidFill>
                <a:latin typeface="Century Gothic" pitchFamily="34" charset="0"/>
              </a:defRPr>
            </a:lvl1pPr>
          </a:lstStyle>
          <a:p>
            <a:pP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中国智慧城市与产业互联网（互联网</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）建设的领导者，领先的创新型技术服务提供商。</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spTree>
    <p:extLst>
      <p:ext uri="{BB962C8B-B14F-4D97-AF65-F5344CB8AC3E}">
        <p14:creationId xmlns="" xmlns:p14="http://schemas.microsoft.com/office/powerpoint/2010/main" val="2200362567"/>
      </p:ext>
    </p:extLst>
  </p:cSld>
  <p:clrMapOvr>
    <a:masterClrMapping/>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85789" y="219090"/>
            <a:ext cx="7321135" cy="455613"/>
          </a:xfrm>
        </p:spPr>
        <p:txBody>
          <a:bodyPr/>
          <a:lstStyle/>
          <a:p>
            <a:r>
              <a:rPr lang="zh-CN" altLang="en-US"/>
              <a:t>单击此处编辑母版标题样式</a:t>
            </a:r>
            <a:endParaRPr lang="en-US"/>
          </a:p>
        </p:txBody>
      </p:sp>
      <p:pic>
        <p:nvPicPr>
          <p:cNvPr id="6" name="图片 5"/>
          <p:cNvPicPr>
            <a:picLocks noChangeAspect="1"/>
          </p:cNvPicPr>
          <p:nvPr/>
        </p:nvPicPr>
        <p:blipFill>
          <a:blip r:embed="rId2" cstate="email">
            <a:clrChange>
              <a:clrFrom>
                <a:srgbClr val="E9E9E9"/>
              </a:clrFrom>
              <a:clrTo>
                <a:srgbClr val="E9E9E9">
                  <a:alpha val="0"/>
                </a:srgbClr>
              </a:clrTo>
            </a:clrChange>
            <a:extLst>
              <a:ext uri="{28A0092B-C50C-407E-A947-70E740481C1C}">
                <a14:useLocalDpi xmlns="" xmlns:a14="http://schemas.microsoft.com/office/drawing/2010/main"/>
              </a:ext>
            </a:extLst>
          </a:blip>
          <a:stretch>
            <a:fillRect/>
          </a:stretch>
        </p:blipFill>
        <p:spPr>
          <a:xfrm>
            <a:off x="71438" y="155141"/>
            <a:ext cx="585078" cy="545412"/>
          </a:xfrm>
          <a:prstGeom prst="rect">
            <a:avLst/>
          </a:prstGeom>
        </p:spPr>
      </p:pic>
      <p:cxnSp>
        <p:nvCxnSpPr>
          <p:cNvPr id="8" name="直接连接符 7"/>
          <p:cNvCxnSpPr/>
          <p:nvPr/>
        </p:nvCxnSpPr>
        <p:spPr bwMode="auto">
          <a:xfrm flipV="1">
            <a:off x="8008018" y="362310"/>
            <a:ext cx="1135982" cy="5185"/>
          </a:xfrm>
          <a:prstGeom prst="line">
            <a:avLst/>
          </a:prstGeom>
          <a:solidFill>
            <a:schemeClr val="accent1"/>
          </a:solidFill>
          <a:ln w="9525" cap="flat" cmpd="sng" algn="ctr">
            <a:solidFill>
              <a:schemeClr val="bg1">
                <a:lumMod val="65000"/>
              </a:schemeClr>
            </a:solidFill>
            <a:prstDash val="dash"/>
            <a:round/>
            <a:headEnd type="none" w="med" len="med"/>
            <a:tailEnd type="none" w="med" len="med"/>
          </a:ln>
          <a:effectLst/>
        </p:spPr>
      </p:cxnSp>
    </p:spTree>
    <p:extLst>
      <p:ext uri="{BB962C8B-B14F-4D97-AF65-F5344CB8AC3E}">
        <p14:creationId xmlns="" xmlns:p14="http://schemas.microsoft.com/office/powerpoint/2010/main" val="51003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8"/>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544161" indent="0" algn="ctr">
              <a:buNone/>
              <a:defRPr>
                <a:solidFill>
                  <a:schemeClr val="tx1">
                    <a:tint val="75000"/>
                  </a:schemeClr>
                </a:solidFill>
              </a:defRPr>
            </a:lvl2pPr>
            <a:lvl3pPr marL="1088322" indent="0" algn="ctr">
              <a:buNone/>
              <a:defRPr>
                <a:solidFill>
                  <a:schemeClr val="tx1">
                    <a:tint val="75000"/>
                  </a:schemeClr>
                </a:solidFill>
              </a:defRPr>
            </a:lvl3pPr>
            <a:lvl4pPr marL="1632483" indent="0" algn="ctr">
              <a:buNone/>
              <a:defRPr>
                <a:solidFill>
                  <a:schemeClr val="tx1">
                    <a:tint val="75000"/>
                  </a:schemeClr>
                </a:solidFill>
              </a:defRPr>
            </a:lvl4pPr>
            <a:lvl5pPr marL="2176644" indent="0" algn="ctr">
              <a:buNone/>
              <a:defRPr>
                <a:solidFill>
                  <a:schemeClr val="tx1">
                    <a:tint val="75000"/>
                  </a:schemeClr>
                </a:solidFill>
              </a:defRPr>
            </a:lvl5pPr>
            <a:lvl6pPr marL="2720804" indent="0" algn="ctr">
              <a:buNone/>
              <a:defRPr>
                <a:solidFill>
                  <a:schemeClr val="tx1">
                    <a:tint val="75000"/>
                  </a:schemeClr>
                </a:solidFill>
              </a:defRPr>
            </a:lvl6pPr>
            <a:lvl7pPr marL="3264965" indent="0" algn="ctr">
              <a:buNone/>
              <a:defRPr>
                <a:solidFill>
                  <a:schemeClr val="tx1">
                    <a:tint val="75000"/>
                  </a:schemeClr>
                </a:solidFill>
              </a:defRPr>
            </a:lvl7pPr>
            <a:lvl8pPr marL="3809126" indent="0" algn="ctr">
              <a:buNone/>
              <a:defRPr>
                <a:solidFill>
                  <a:schemeClr val="tx1">
                    <a:tint val="75000"/>
                  </a:schemeClr>
                </a:solidFill>
              </a:defRPr>
            </a:lvl8pPr>
            <a:lvl9pPr marL="435328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4"/>
            <a:ext cx="2133600" cy="273844"/>
          </a:xfrm>
          <a:prstGeom prst="rect">
            <a:avLst/>
          </a:prstGeom>
        </p:spPr>
        <p:txBody>
          <a:bodyPr lIns="121917" tIns="60958" rIns="121917" bIns="60958"/>
          <a:lstStyle/>
          <a:p>
            <a:fld id="{8E623116-0A77-409E-9B1C-2C4387ECD66A}" type="datetimeFigureOut">
              <a:rPr lang="zh-CN" altLang="en-US" smtClean="0"/>
              <a:pPr/>
              <a:t>2018/1/11</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lIns="121917" tIns="60958" rIns="121917" bIns="60958"/>
          <a:lstStyle/>
          <a:p>
            <a:fld id="{DDFB1E12-5F8D-4726-802D-2AFD59F3BF2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4_Title Slide">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4764" y="0"/>
            <a:ext cx="9134475" cy="5143500"/>
          </a:xfrm>
          <a:prstGeom prst="rect">
            <a:avLst/>
          </a:prstGeom>
        </p:spPr>
      </p:pic>
      <p:sp>
        <p:nvSpPr>
          <p:cNvPr id="2" name="Rectangle 2"/>
          <p:cNvSpPr txBox="1">
            <a:spLocks noChangeArrowheads="1"/>
          </p:cNvSpPr>
          <p:nvPr/>
        </p:nvSpPr>
        <p:spPr>
          <a:xfrm>
            <a:off x="1295401" y="2241553"/>
            <a:ext cx="4464050" cy="487363"/>
          </a:xfrm>
          <a:prstGeom prst="rect">
            <a:avLst/>
          </a:prstGeom>
        </p:spPr>
        <p:txBody>
          <a:bodyPr lIns="121901" tIns="60952" rIns="121901" bIns="60952"/>
          <a:lstStyle>
            <a:lvl1pPr algn="l" defTabSz="914400" rtl="0" eaLnBrk="1" latinLnBrk="0" hangingPunct="1">
              <a:spcBef>
                <a:spcPct val="0"/>
              </a:spcBef>
              <a:buNone/>
              <a:defRPr sz="2900" kern="1200">
                <a:solidFill>
                  <a:srgbClr val="3A78A2"/>
                </a:solidFill>
                <a:latin typeface="Century Gothic" pitchFamily="34" charset="0"/>
                <a:ea typeface="+mj-ea"/>
                <a:cs typeface="+mj-cs"/>
              </a:defRPr>
            </a:lvl1pPr>
          </a:lstStyle>
          <a:p>
            <a:pPr>
              <a:defRPr/>
            </a:pPr>
            <a:endParaRPr lang="zh-CN" altLang="en-US" sz="4400" b="1" dirty="0">
              <a:solidFill>
                <a:schemeClr val="tx1">
                  <a:lumMod val="75000"/>
                  <a:lumOff val="25000"/>
                </a:schemeClr>
              </a:solidFill>
              <a:ea typeface="黑体" pitchFamily="49" charset="-122"/>
            </a:endParaRPr>
          </a:p>
        </p:txBody>
      </p:sp>
      <p:sp>
        <p:nvSpPr>
          <p:cNvPr id="4" name="Rectangle 6"/>
          <p:cNvSpPr>
            <a:spLocks noGrp="1" noChangeArrowheads="1"/>
          </p:cNvSpPr>
          <p:nvPr>
            <p:ph type="sldNum" sz="quarter" idx="10"/>
          </p:nvPr>
        </p:nvSpPr>
        <p:spPr bwMode="auto">
          <a:xfrm>
            <a:off x="6594477" y="4876803"/>
            <a:ext cx="2135188" cy="182563"/>
          </a:xfrm>
          <a:prstGeom prst="rect">
            <a:avLst/>
          </a:prstGeom>
        </p:spPr>
        <p:txBody>
          <a:bodyPr lIns="91426" tIns="45714" rIns="91426" bIns="45714"/>
          <a:lstStyle>
            <a:lvl1pPr algn="r">
              <a:defRPr sz="1300" smtClean="0">
                <a:solidFill>
                  <a:schemeClr val="bg1">
                    <a:lumMod val="65000"/>
                  </a:schemeClr>
                </a:solidFill>
              </a:defRPr>
            </a:lvl1pPr>
          </a:lstStyle>
          <a:p>
            <a:fld id="{DDFB1E12-5F8D-4726-802D-2AFD59F3BF22}" type="slidenum">
              <a:rPr lang="zh-CN" altLang="en-US" smtClean="0"/>
              <a:pPr/>
              <a:t>‹#›</a:t>
            </a:fld>
            <a:endParaRPr lang="zh-CN" altLang="en-US"/>
          </a:p>
        </p:txBody>
      </p:sp>
    </p:spTree>
    <p:extLst>
      <p:ext uri="{BB962C8B-B14F-4D97-AF65-F5344CB8AC3E}">
        <p14:creationId xmlns="" xmlns:p14="http://schemas.microsoft.com/office/powerpoint/2010/main" val="2837689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585788" y="476265"/>
            <a:ext cx="7872413" cy="455613"/>
          </a:xfrm>
          <a:prstGeom prst="rect">
            <a:avLst/>
          </a:prstGeom>
          <a:noFill/>
          <a:ln w="9525">
            <a:noFill/>
            <a:miter lim="800000"/>
            <a:headEnd/>
            <a:tailEnd/>
          </a:ln>
        </p:spPr>
        <p:txBody>
          <a:bodyPr vert="horz" wrap="square" lIns="91428" tIns="45715" rIns="91428" bIns="45715" numCol="1" anchor="ctr" anchorCtr="0" compatLnSpc="1">
            <a:prstTxWarp prst="textNoShape">
              <a:avLst/>
            </a:prstTxWarp>
          </a:bodyPr>
          <a:lstStyle/>
          <a:p>
            <a:pPr lvl="0"/>
            <a:r>
              <a:rPr lang="zh-CN" altLang="en-US" dirty="0"/>
              <a:t>单击此处编辑母版标题样式</a:t>
            </a:r>
          </a:p>
        </p:txBody>
      </p:sp>
      <p:sp>
        <p:nvSpPr>
          <p:cNvPr id="1028" name="Rectangle 3"/>
          <p:cNvSpPr>
            <a:spLocks noGrp="1" noChangeArrowheads="1"/>
          </p:cNvSpPr>
          <p:nvPr>
            <p:ph type="body" idx="1"/>
          </p:nvPr>
        </p:nvSpPr>
        <p:spPr bwMode="auto">
          <a:xfrm>
            <a:off x="585788" y="931878"/>
            <a:ext cx="7872413" cy="3638550"/>
          </a:xfrm>
          <a:prstGeom prst="rect">
            <a:avLst/>
          </a:prstGeom>
          <a:noFill/>
          <a:ln w="9525">
            <a:noFill/>
            <a:miter lim="800000"/>
            <a:headEnd/>
            <a:tailEnd/>
          </a:ln>
        </p:spPr>
        <p:txBody>
          <a:bodyPr vert="horz" wrap="square" lIns="91428" tIns="45715" rIns="91428" bIns="45715"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Rectangle 7"/>
          <p:cNvSpPr txBox="1">
            <a:spLocks noChangeArrowheads="1"/>
          </p:cNvSpPr>
          <p:nvPr/>
        </p:nvSpPr>
        <p:spPr bwMode="auto">
          <a:xfrm>
            <a:off x="6452287" y="4942686"/>
            <a:ext cx="2933648" cy="192881"/>
          </a:xfrm>
          <a:prstGeom prst="rect">
            <a:avLst/>
          </a:prstGeom>
          <a:noFill/>
          <a:ln w="9525">
            <a:noFill/>
            <a:miter lim="800000"/>
            <a:headEnd/>
            <a:tailEnd/>
          </a:ln>
          <a:effectLst/>
        </p:spPr>
        <p:txBody>
          <a:bodyPr/>
          <a:lstStyle>
            <a:lvl1pPr>
              <a:defRPr sz="1000">
                <a:solidFill>
                  <a:schemeClr val="bg1"/>
                </a:solidFill>
                <a:latin typeface="Century Gothic" pitchFamily="34" charset="0"/>
              </a:defRPr>
            </a:lvl1pPr>
          </a:lstStyle>
          <a:p>
            <a:pPr>
              <a:defRPr/>
            </a:pP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Confidential ©2015 iSoftStone Holdings Limited. All Rights Reserved.</a:t>
            </a:r>
          </a:p>
        </p:txBody>
      </p:sp>
      <p:sp>
        <p:nvSpPr>
          <p:cNvPr id="10" name="Rectangle 7"/>
          <p:cNvSpPr txBox="1">
            <a:spLocks noChangeArrowheads="1"/>
          </p:cNvSpPr>
          <p:nvPr/>
        </p:nvSpPr>
        <p:spPr bwMode="auto">
          <a:xfrm>
            <a:off x="5717382" y="4837449"/>
            <a:ext cx="3835866" cy="192881"/>
          </a:xfrm>
          <a:prstGeom prst="rect">
            <a:avLst/>
          </a:prstGeom>
          <a:noFill/>
          <a:ln w="9525">
            <a:noFill/>
            <a:miter lim="800000"/>
            <a:headEnd/>
            <a:tailEnd/>
          </a:ln>
          <a:effectLst/>
        </p:spPr>
        <p:txBody>
          <a:bodyPr/>
          <a:lstStyle>
            <a:lvl1pPr>
              <a:defRPr sz="1000">
                <a:solidFill>
                  <a:schemeClr val="bg1"/>
                </a:solidFill>
                <a:latin typeface="Century Gothic" pitchFamily="34" charset="0"/>
              </a:defRPr>
            </a:lvl1pPr>
          </a:lstStyle>
          <a:p>
            <a:pP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中国智慧城市与产业互联网（互联网</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）建设的领导者，领先的创新型技术服务提供商。</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12" name="图片 11" descr="中文彩色横版.png"/>
          <p:cNvPicPr>
            <a:picLocks noChangeAspect="1"/>
          </p:cNvPicPr>
          <p:nvPr/>
        </p:nvPicPr>
        <p:blipFill>
          <a:blip r:embed="rId8" cstate="email">
            <a:extLst>
              <a:ext uri="{28A0092B-C50C-407E-A947-70E740481C1C}">
                <a14:useLocalDpi xmlns="" xmlns:a14="http://schemas.microsoft.com/office/drawing/2010/main"/>
              </a:ext>
            </a:extLst>
          </a:blip>
          <a:stretch>
            <a:fillRect/>
          </a:stretch>
        </p:blipFill>
        <p:spPr>
          <a:xfrm>
            <a:off x="102422" y="4818301"/>
            <a:ext cx="776261" cy="235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txStyles>
    <p:titleStyle>
      <a:lvl1pPr algn="l" defTabSz="1217054" rtl="0" eaLnBrk="1" fontAlgn="base" hangingPunct="1">
        <a:spcBef>
          <a:spcPct val="0"/>
        </a:spcBef>
        <a:spcAft>
          <a:spcPct val="0"/>
        </a:spcAft>
        <a:defRPr sz="3200" b="0">
          <a:solidFill>
            <a:schemeClr val="tx1">
              <a:lumMod val="95000"/>
              <a:lumOff val="5000"/>
            </a:schemeClr>
          </a:solidFill>
          <a:latin typeface="微软雅黑" panose="020B0503020204020204" pitchFamily="34" charset="-122"/>
          <a:ea typeface="微软雅黑" panose="020B0503020204020204" pitchFamily="34" charset="-122"/>
          <a:cs typeface="+mj-cs"/>
        </a:defRPr>
      </a:lvl1pPr>
      <a:lvl2pPr algn="l" defTabSz="1217054" rtl="0" eaLnBrk="1" fontAlgn="base" hangingPunct="1">
        <a:spcBef>
          <a:spcPct val="0"/>
        </a:spcBef>
        <a:spcAft>
          <a:spcPct val="0"/>
        </a:spcAft>
        <a:defRPr sz="3200" b="1">
          <a:solidFill>
            <a:srgbClr val="262626"/>
          </a:solidFill>
          <a:latin typeface="Century Gothic"/>
          <a:ea typeface="宋体" charset="-122"/>
        </a:defRPr>
      </a:lvl2pPr>
      <a:lvl3pPr algn="l" defTabSz="1217054" rtl="0" eaLnBrk="1" fontAlgn="base" hangingPunct="1">
        <a:spcBef>
          <a:spcPct val="0"/>
        </a:spcBef>
        <a:spcAft>
          <a:spcPct val="0"/>
        </a:spcAft>
        <a:defRPr sz="3200" b="1">
          <a:solidFill>
            <a:srgbClr val="262626"/>
          </a:solidFill>
          <a:latin typeface="Century Gothic"/>
          <a:ea typeface="宋体" charset="-122"/>
        </a:defRPr>
      </a:lvl3pPr>
      <a:lvl4pPr algn="l" defTabSz="1217054" rtl="0" eaLnBrk="1" fontAlgn="base" hangingPunct="1">
        <a:spcBef>
          <a:spcPct val="0"/>
        </a:spcBef>
        <a:spcAft>
          <a:spcPct val="0"/>
        </a:spcAft>
        <a:defRPr sz="3200" b="1">
          <a:solidFill>
            <a:srgbClr val="262626"/>
          </a:solidFill>
          <a:latin typeface="Century Gothic"/>
          <a:ea typeface="宋体" charset="-122"/>
        </a:defRPr>
      </a:lvl4pPr>
      <a:lvl5pPr algn="l" defTabSz="1217054" rtl="0" eaLnBrk="1" fontAlgn="base" hangingPunct="1">
        <a:spcBef>
          <a:spcPct val="0"/>
        </a:spcBef>
        <a:spcAft>
          <a:spcPct val="0"/>
        </a:spcAft>
        <a:defRPr sz="3200" b="1">
          <a:solidFill>
            <a:srgbClr val="262626"/>
          </a:solidFill>
          <a:latin typeface="Century Gothic"/>
          <a:ea typeface="宋体" charset="-122"/>
        </a:defRPr>
      </a:lvl5pPr>
      <a:lvl6pPr marL="552893" algn="ctr" defTabSz="1219054" rtl="0" eaLnBrk="1" fontAlgn="base" hangingPunct="1">
        <a:spcBef>
          <a:spcPct val="0"/>
        </a:spcBef>
        <a:spcAft>
          <a:spcPct val="0"/>
        </a:spcAft>
        <a:defRPr sz="5867">
          <a:solidFill>
            <a:schemeClr val="tx2"/>
          </a:solidFill>
          <a:latin typeface="Arial" charset="0"/>
          <a:ea typeface="宋体" charset="-122"/>
        </a:defRPr>
      </a:lvl6pPr>
      <a:lvl7pPr marL="1105787" algn="ctr" defTabSz="1219054" rtl="0" eaLnBrk="1" fontAlgn="base" hangingPunct="1">
        <a:spcBef>
          <a:spcPct val="0"/>
        </a:spcBef>
        <a:spcAft>
          <a:spcPct val="0"/>
        </a:spcAft>
        <a:defRPr sz="5867">
          <a:solidFill>
            <a:schemeClr val="tx2"/>
          </a:solidFill>
          <a:latin typeface="Arial" charset="0"/>
          <a:ea typeface="宋体" charset="-122"/>
        </a:defRPr>
      </a:lvl7pPr>
      <a:lvl8pPr marL="1658680" algn="ctr" defTabSz="1219054" rtl="0" eaLnBrk="1" fontAlgn="base" hangingPunct="1">
        <a:spcBef>
          <a:spcPct val="0"/>
        </a:spcBef>
        <a:spcAft>
          <a:spcPct val="0"/>
        </a:spcAft>
        <a:defRPr sz="5867">
          <a:solidFill>
            <a:schemeClr val="tx2"/>
          </a:solidFill>
          <a:latin typeface="Arial" charset="0"/>
          <a:ea typeface="宋体" charset="-122"/>
        </a:defRPr>
      </a:lvl8pPr>
      <a:lvl9pPr marL="2211574" algn="ctr" defTabSz="1219054" rtl="0" eaLnBrk="1" fontAlgn="base" hangingPunct="1">
        <a:spcBef>
          <a:spcPct val="0"/>
        </a:spcBef>
        <a:spcAft>
          <a:spcPct val="0"/>
        </a:spcAft>
        <a:defRPr sz="5867">
          <a:solidFill>
            <a:schemeClr val="tx2"/>
          </a:solidFill>
          <a:latin typeface="Arial" charset="0"/>
          <a:ea typeface="宋体" charset="-122"/>
        </a:defRPr>
      </a:lvl9pPr>
    </p:titleStyle>
    <p:bodyStyle>
      <a:lvl1pPr marL="455073" indent="-455073" algn="l" defTabSz="1217054"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990575" indent="-380990" algn="l" defTabSz="1217054"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2pPr>
      <a:lvl3pPr marL="1523962" indent="-304792" algn="l" defTabSz="1217054"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3pPr>
      <a:lvl4pPr marL="2131431" indent="-304792" algn="l" defTabSz="1217054"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4pPr>
      <a:lvl5pPr marL="2743131" indent="-304792" algn="l" defTabSz="1217054"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5pPr>
      <a:lvl6pPr marL="3296243" indent="-305244" algn="l" defTabSz="1219054" rtl="0" eaLnBrk="1" fontAlgn="base" hangingPunct="1">
        <a:spcBef>
          <a:spcPct val="20000"/>
        </a:spcBef>
        <a:spcAft>
          <a:spcPct val="0"/>
        </a:spcAft>
        <a:buChar char="»"/>
        <a:defRPr sz="2667">
          <a:solidFill>
            <a:schemeClr val="tx1"/>
          </a:solidFill>
          <a:latin typeface="+mn-lt"/>
          <a:ea typeface="+mn-ea"/>
        </a:defRPr>
      </a:lvl6pPr>
      <a:lvl7pPr marL="3849137" indent="-305244" algn="l" defTabSz="1219054" rtl="0" eaLnBrk="1" fontAlgn="base" hangingPunct="1">
        <a:spcBef>
          <a:spcPct val="20000"/>
        </a:spcBef>
        <a:spcAft>
          <a:spcPct val="0"/>
        </a:spcAft>
        <a:buChar char="»"/>
        <a:defRPr sz="2667">
          <a:solidFill>
            <a:schemeClr val="tx1"/>
          </a:solidFill>
          <a:latin typeface="+mn-lt"/>
          <a:ea typeface="+mn-ea"/>
        </a:defRPr>
      </a:lvl7pPr>
      <a:lvl8pPr marL="4402030" indent="-305244" algn="l" defTabSz="1219054" rtl="0" eaLnBrk="1" fontAlgn="base" hangingPunct="1">
        <a:spcBef>
          <a:spcPct val="20000"/>
        </a:spcBef>
        <a:spcAft>
          <a:spcPct val="0"/>
        </a:spcAft>
        <a:buChar char="»"/>
        <a:defRPr sz="2667">
          <a:solidFill>
            <a:schemeClr val="tx1"/>
          </a:solidFill>
          <a:latin typeface="+mn-lt"/>
          <a:ea typeface="+mn-ea"/>
        </a:defRPr>
      </a:lvl8pPr>
      <a:lvl9pPr marL="4954924" indent="-305244" algn="l" defTabSz="1219054" rtl="0" eaLnBrk="1" fontAlgn="base" hangingPunct="1">
        <a:spcBef>
          <a:spcPct val="20000"/>
        </a:spcBef>
        <a:spcAft>
          <a:spcPct val="0"/>
        </a:spcAft>
        <a:buChar char="»"/>
        <a:defRPr sz="2667">
          <a:solidFill>
            <a:schemeClr val="tx1"/>
          </a:solidFill>
          <a:latin typeface="+mn-lt"/>
          <a:ea typeface="+mn-ea"/>
        </a:defRPr>
      </a:lvl9pPr>
    </p:bodyStyle>
    <p:otherStyle>
      <a:defPPr>
        <a:defRPr lang="zh-CN"/>
      </a:defPPr>
      <a:lvl1pPr marL="0" algn="l" defTabSz="1105787" rtl="0" eaLnBrk="1" latinLnBrk="0" hangingPunct="1">
        <a:defRPr sz="2133" kern="1200">
          <a:solidFill>
            <a:schemeClr val="tx1"/>
          </a:solidFill>
          <a:latin typeface="+mn-lt"/>
          <a:ea typeface="+mn-ea"/>
          <a:cs typeface="+mn-cs"/>
        </a:defRPr>
      </a:lvl1pPr>
      <a:lvl2pPr marL="552893" algn="l" defTabSz="1105787" rtl="0" eaLnBrk="1" latinLnBrk="0" hangingPunct="1">
        <a:defRPr sz="2133" kern="1200">
          <a:solidFill>
            <a:schemeClr val="tx1"/>
          </a:solidFill>
          <a:latin typeface="+mn-lt"/>
          <a:ea typeface="+mn-ea"/>
          <a:cs typeface="+mn-cs"/>
        </a:defRPr>
      </a:lvl2pPr>
      <a:lvl3pPr marL="1105787" algn="l" defTabSz="1105787" rtl="0" eaLnBrk="1" latinLnBrk="0" hangingPunct="1">
        <a:defRPr sz="2133" kern="1200">
          <a:solidFill>
            <a:schemeClr val="tx1"/>
          </a:solidFill>
          <a:latin typeface="+mn-lt"/>
          <a:ea typeface="+mn-ea"/>
          <a:cs typeface="+mn-cs"/>
        </a:defRPr>
      </a:lvl3pPr>
      <a:lvl4pPr marL="1658680" algn="l" defTabSz="1105787" rtl="0" eaLnBrk="1" latinLnBrk="0" hangingPunct="1">
        <a:defRPr sz="2133" kern="1200">
          <a:solidFill>
            <a:schemeClr val="tx1"/>
          </a:solidFill>
          <a:latin typeface="+mn-lt"/>
          <a:ea typeface="+mn-ea"/>
          <a:cs typeface="+mn-cs"/>
        </a:defRPr>
      </a:lvl4pPr>
      <a:lvl5pPr marL="2211574" algn="l" defTabSz="1105787" rtl="0" eaLnBrk="1" latinLnBrk="0" hangingPunct="1">
        <a:defRPr sz="2133" kern="1200">
          <a:solidFill>
            <a:schemeClr val="tx1"/>
          </a:solidFill>
          <a:latin typeface="+mn-lt"/>
          <a:ea typeface="+mn-ea"/>
          <a:cs typeface="+mn-cs"/>
        </a:defRPr>
      </a:lvl5pPr>
      <a:lvl6pPr marL="2764467" algn="l" defTabSz="1105787" rtl="0" eaLnBrk="1" latinLnBrk="0" hangingPunct="1">
        <a:defRPr sz="2133" kern="1200">
          <a:solidFill>
            <a:schemeClr val="tx1"/>
          </a:solidFill>
          <a:latin typeface="+mn-lt"/>
          <a:ea typeface="+mn-ea"/>
          <a:cs typeface="+mn-cs"/>
        </a:defRPr>
      </a:lvl6pPr>
      <a:lvl7pPr marL="3317360" algn="l" defTabSz="1105787" rtl="0" eaLnBrk="1" latinLnBrk="0" hangingPunct="1">
        <a:defRPr sz="2133" kern="1200">
          <a:solidFill>
            <a:schemeClr val="tx1"/>
          </a:solidFill>
          <a:latin typeface="+mn-lt"/>
          <a:ea typeface="+mn-ea"/>
          <a:cs typeface="+mn-cs"/>
        </a:defRPr>
      </a:lvl7pPr>
      <a:lvl8pPr marL="3870254" algn="l" defTabSz="1105787" rtl="0" eaLnBrk="1" latinLnBrk="0" hangingPunct="1">
        <a:defRPr sz="2133" kern="1200">
          <a:solidFill>
            <a:schemeClr val="tx1"/>
          </a:solidFill>
          <a:latin typeface="+mn-lt"/>
          <a:ea typeface="+mn-ea"/>
          <a:cs typeface="+mn-cs"/>
        </a:defRPr>
      </a:lvl8pPr>
      <a:lvl9pPr marL="4423147" algn="l" defTabSz="1105787"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video" Target="file:///D:\&#26680;&#24515;&#32593;\HRP\05_&#20225;&#19994;&#25991;&#21270;&#26680;&#24515;&#20215;&#20540;&#35266;--&#40644;&#23721;&amp;&#24352;&#26126;\2%20-%20&#20522;&#23159;.mpg"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video" Target="file:///D:\&#26680;&#24515;&#32593;\HRP\05_&#20225;&#19994;&#25991;&#21270;&#26680;&#24515;&#20215;&#20540;&#35266;--&#40644;&#23721;&amp;&#24352;&#26126;\4%20-%20&#37071;&#24378;&#23041;.mpg"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14414" y="3786196"/>
            <a:ext cx="6643734" cy="707886"/>
          </a:xfrm>
          <a:prstGeom prst="rect">
            <a:avLst/>
          </a:prstGeom>
          <a:noFill/>
        </p:spPr>
        <p:txBody>
          <a:bodyPr wrap="square" rtlCol="0">
            <a:spAutoFit/>
          </a:bodyPr>
          <a:lstStyle/>
          <a:p>
            <a:pPr>
              <a:defRPr/>
            </a:pPr>
            <a:r>
              <a:rPr lang="zh-CN" altLang="en-US" sz="4000" dirty="0">
                <a:latin typeface="微软雅黑" pitchFamily="34" charset="-122"/>
                <a:ea typeface="微软雅黑" pitchFamily="34" charset="-122"/>
                <a:sym typeface="微软雅黑" panose="020B0503020204020204" pitchFamily="34" charset="-122"/>
              </a:rPr>
              <a:t>新员工企业文化核心价值观</a:t>
            </a:r>
            <a:endParaRPr lang="en-US" altLang="zh-CN" sz="4000" dirty="0">
              <a:solidFill>
                <a:schemeClr val="bg1"/>
              </a:solidFill>
              <a:latin typeface="微软雅黑" pitchFamily="34" charset="-122"/>
              <a:ea typeface="微软雅黑" pitchFamily="34" charset="-122"/>
              <a:sym typeface="微软雅黑" panose="020B0503020204020204"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企业的核心价值观</a:t>
            </a:r>
          </a:p>
        </p:txBody>
      </p:sp>
      <p:sp>
        <p:nvSpPr>
          <p:cNvPr id="4" name="TextBox 11"/>
          <p:cNvSpPr txBox="1"/>
          <p:nvPr/>
        </p:nvSpPr>
        <p:spPr>
          <a:xfrm>
            <a:off x="1000100" y="1877942"/>
            <a:ext cx="7429552" cy="396122"/>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企业有没有核心价值观？</a:t>
            </a:r>
            <a:endParaRPr lang="en-US" altLang="zh-CN" dirty="0">
              <a:solidFill>
                <a:schemeClr val="tx1">
                  <a:lumMod val="75000"/>
                  <a:lumOff val="25000"/>
                </a:schemeClr>
              </a:solidFill>
              <a:cs typeface="+mn-ea"/>
              <a:sym typeface="+mn-lt"/>
            </a:endParaRPr>
          </a:p>
        </p:txBody>
      </p:sp>
      <p:sp>
        <p:nvSpPr>
          <p:cNvPr id="6" name="TextBox 11"/>
          <p:cNvSpPr txBox="1"/>
          <p:nvPr/>
        </p:nvSpPr>
        <p:spPr>
          <a:xfrm>
            <a:off x="1000100" y="2378008"/>
            <a:ext cx="7500990" cy="336618"/>
          </a:xfrm>
          <a:prstGeom prst="rect">
            <a:avLst/>
          </a:prstGeom>
          <a:noFill/>
        </p:spPr>
        <p:txBody>
          <a:bodyPr wrap="square" lIns="91427" tIns="45714" rIns="91427" bIns="45714" rtlCol="0">
            <a:spAutoFit/>
          </a:bodyPr>
          <a:lstStyle/>
          <a:p>
            <a:pPr>
              <a:lnSpc>
                <a:spcPct val="125000"/>
              </a:lnSpc>
              <a:buClr>
                <a:srgbClr val="C00000"/>
              </a:buClr>
              <a:buSzPct val="80000"/>
            </a:pPr>
            <a:r>
              <a:rPr lang="zh-CN" altLang="en-US" sz="1400" dirty="0">
                <a:solidFill>
                  <a:schemeClr val="tx1">
                    <a:lumMod val="75000"/>
                    <a:lumOff val="25000"/>
                  </a:schemeClr>
                </a:solidFill>
                <a:cs typeface="+mn-ea"/>
                <a:sym typeface="+mn-lt"/>
              </a:rPr>
              <a:t>有，它是解决企业在发展中如何处理内外矛盾的一系列准则</a:t>
            </a:r>
            <a:r>
              <a:rPr lang="zh-CN"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知名企业的核心价值观</a:t>
            </a:r>
          </a:p>
        </p:txBody>
      </p:sp>
      <p:sp>
        <p:nvSpPr>
          <p:cNvPr id="5" name="TextBox 11"/>
          <p:cNvSpPr txBox="1"/>
          <p:nvPr/>
        </p:nvSpPr>
        <p:spPr>
          <a:xfrm>
            <a:off x="1000100" y="1571618"/>
            <a:ext cx="7429552" cy="694024"/>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谷歌</a:t>
            </a:r>
            <a:endParaRPr lang="en-US" altLang="zh-CN" dirty="0">
              <a:solidFill>
                <a:schemeClr val="tx1">
                  <a:lumMod val="75000"/>
                  <a:lumOff val="25000"/>
                </a:schemeClr>
              </a:solidFill>
              <a:cs typeface="+mn-ea"/>
              <a:sym typeface="+mn-lt"/>
            </a:endParaRPr>
          </a:p>
          <a:p>
            <a:pPr>
              <a:lnSpc>
                <a:spcPct val="125000"/>
              </a:lnSpc>
              <a:buClr>
                <a:srgbClr val="C00000"/>
              </a:buClr>
              <a:buSzPct val="80000"/>
            </a:pPr>
            <a:r>
              <a:rPr lang="zh-CN" altLang="en-US" sz="1400" dirty="0">
                <a:solidFill>
                  <a:schemeClr val="tx1">
                    <a:lumMod val="75000"/>
                    <a:lumOff val="25000"/>
                  </a:schemeClr>
                </a:solidFill>
                <a:cs typeface="+mn-ea"/>
                <a:sym typeface="+mn-lt"/>
              </a:rPr>
              <a:t>以用户为中心，其他一切水到渠成。</a:t>
            </a:r>
            <a:endParaRPr lang="en-US" altLang="zh-CN" sz="1400" dirty="0">
              <a:solidFill>
                <a:schemeClr val="tx1">
                  <a:lumMod val="75000"/>
                  <a:lumOff val="25000"/>
                </a:schemeClr>
              </a:solidFill>
              <a:cs typeface="+mn-ea"/>
              <a:sym typeface="+mn-lt"/>
            </a:endParaRPr>
          </a:p>
        </p:txBody>
      </p:sp>
      <p:sp>
        <p:nvSpPr>
          <p:cNvPr id="7" name="TextBox 11"/>
          <p:cNvSpPr txBox="1"/>
          <p:nvPr/>
        </p:nvSpPr>
        <p:spPr>
          <a:xfrm>
            <a:off x="1000100" y="2285998"/>
            <a:ext cx="7429552" cy="683252"/>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阿里巴巴</a:t>
            </a:r>
            <a:endParaRPr lang="en-US" altLang="zh-CN" dirty="0">
              <a:solidFill>
                <a:schemeClr val="tx1">
                  <a:lumMod val="75000"/>
                  <a:lumOff val="25000"/>
                </a:schemeClr>
              </a:solidFill>
              <a:cs typeface="+mn-ea"/>
              <a:sym typeface="+mn-lt"/>
            </a:endParaRPr>
          </a:p>
          <a:p>
            <a:pPr>
              <a:lnSpc>
                <a:spcPct val="120000"/>
              </a:lnSpc>
              <a:buClr>
                <a:srgbClr val="CA0000"/>
              </a:buClr>
              <a:buSzPct val="90000"/>
            </a:pPr>
            <a:r>
              <a:rPr lang="zh-CN" altLang="en-US" sz="1400" dirty="0">
                <a:solidFill>
                  <a:schemeClr val="tx1">
                    <a:lumMod val="75000"/>
                    <a:lumOff val="25000"/>
                  </a:schemeClr>
                </a:solidFill>
                <a:cs typeface="+mn-ea"/>
                <a:sym typeface="+mn-lt"/>
              </a:rPr>
              <a:t>客户第一、团队合作、拥抱变化、诚信、激情、敬业</a:t>
            </a:r>
            <a:endParaRPr lang="en-US" altLang="zh-CN" sz="1400" dirty="0">
              <a:solidFill>
                <a:schemeClr val="tx1">
                  <a:lumMod val="75000"/>
                  <a:lumOff val="25000"/>
                </a:schemeClr>
              </a:solidFill>
              <a:cs typeface="+mn-ea"/>
              <a:sym typeface="+mn-lt"/>
            </a:endParaRPr>
          </a:p>
        </p:txBody>
      </p:sp>
      <p:sp>
        <p:nvSpPr>
          <p:cNvPr id="8" name="TextBox 11"/>
          <p:cNvSpPr txBox="1"/>
          <p:nvPr/>
        </p:nvSpPr>
        <p:spPr>
          <a:xfrm>
            <a:off x="1000100" y="2928940"/>
            <a:ext cx="7429552" cy="683252"/>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华为</a:t>
            </a:r>
            <a:endParaRPr lang="en-US" altLang="zh-CN" dirty="0">
              <a:solidFill>
                <a:schemeClr val="tx1">
                  <a:lumMod val="75000"/>
                  <a:lumOff val="25000"/>
                </a:schemeClr>
              </a:solidFill>
              <a:cs typeface="+mn-ea"/>
              <a:sym typeface="+mn-lt"/>
            </a:endParaRPr>
          </a:p>
          <a:p>
            <a:pPr>
              <a:lnSpc>
                <a:spcPct val="120000"/>
              </a:lnSpc>
              <a:buClr>
                <a:srgbClr val="CA0000"/>
              </a:buClr>
              <a:buSzPct val="90000"/>
            </a:pPr>
            <a:r>
              <a:rPr lang="zh-CN" altLang="en-US" sz="1400" dirty="0">
                <a:solidFill>
                  <a:schemeClr val="tx1">
                    <a:lumMod val="75000"/>
                    <a:lumOff val="25000"/>
                  </a:schemeClr>
                </a:solidFill>
                <a:cs typeface="+mn-ea"/>
                <a:sym typeface="+mn-lt"/>
              </a:rPr>
              <a:t>成就客户、艰苦奋斗、自我批判、开放进取、至诚守信、团队合作</a:t>
            </a:r>
            <a:endParaRPr lang="en-US" altLang="zh-CN" sz="1400" dirty="0">
              <a:solidFill>
                <a:schemeClr val="tx1">
                  <a:lumMod val="75000"/>
                  <a:lumOff val="25000"/>
                </a:schemeClr>
              </a:solidFill>
              <a:cs typeface="+mn-ea"/>
              <a:sym typeface="+mn-lt"/>
            </a:endParaRPr>
          </a:p>
        </p:txBody>
      </p:sp>
      <p:sp>
        <p:nvSpPr>
          <p:cNvPr id="9" name="TextBox 11"/>
          <p:cNvSpPr txBox="1"/>
          <p:nvPr/>
        </p:nvSpPr>
        <p:spPr>
          <a:xfrm>
            <a:off x="1000100" y="2214560"/>
            <a:ext cx="7429552" cy="843296"/>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sz="2400" dirty="0">
                <a:solidFill>
                  <a:schemeClr val="tx1">
                    <a:lumMod val="75000"/>
                    <a:lumOff val="25000"/>
                  </a:schemeClr>
                </a:solidFill>
                <a:cs typeface="+mn-ea"/>
                <a:sym typeface="+mn-lt"/>
              </a:rPr>
              <a:t>软通动力</a:t>
            </a:r>
            <a:endParaRPr lang="en-US" altLang="zh-CN" sz="2400" dirty="0">
              <a:solidFill>
                <a:schemeClr val="tx1">
                  <a:lumMod val="75000"/>
                  <a:lumOff val="25000"/>
                </a:schemeClr>
              </a:solidFill>
              <a:cs typeface="+mn-ea"/>
              <a:sym typeface="+mn-lt"/>
            </a:endParaRPr>
          </a:p>
          <a:p>
            <a:pPr>
              <a:lnSpc>
                <a:spcPct val="125000"/>
              </a:lnSpc>
              <a:buClr>
                <a:srgbClr val="C00000"/>
              </a:buClr>
              <a:buSzPct val="80000"/>
            </a:pPr>
            <a:r>
              <a:rPr lang="zh-CN" altLang="en-US" sz="1600" dirty="0">
                <a:solidFill>
                  <a:schemeClr val="tx1">
                    <a:lumMod val="75000"/>
                    <a:lumOff val="25000"/>
                  </a:schemeClr>
                </a:solidFill>
                <a:cs typeface="+mn-ea"/>
                <a:sym typeface="+mn-lt"/>
              </a:rPr>
              <a:t>品质、创新、学习、开放、价值创造</a:t>
            </a:r>
            <a:endParaRPr lang="en-US" altLang="zh-CN" sz="1600" dirty="0">
              <a:solidFill>
                <a:schemeClr val="tx1">
                  <a:lumMod val="75000"/>
                  <a:lumOff val="25000"/>
                </a:schemeClr>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5"/>
                                        </p:tgtEl>
                                        <p:attrNameLst>
                                          <p:attrName>ppt_x</p:attrName>
                                        </p:attrNameLst>
                                      </p:cBhvr>
                                      <p:tavLst>
                                        <p:tav tm="0">
                                          <p:val>
                                            <p:strVal val="ppt_x"/>
                                          </p:val>
                                        </p:tav>
                                        <p:tav tm="100000">
                                          <p:val>
                                            <p:strVal val="ppt_x"/>
                                          </p:val>
                                        </p:tav>
                                      </p:tavLst>
                                    </p:anim>
                                    <p:anim calcmode="lin" valueType="num">
                                      <p:cBhvr additive="base">
                                        <p:cTn id="22" dur="500"/>
                                        <p:tgtEl>
                                          <p:spTgt spid="5"/>
                                        </p:tgtEl>
                                        <p:attrNameLst>
                                          <p:attrName>ppt_y</p:attrName>
                                        </p:attrNameLst>
                                      </p:cBhvr>
                                      <p:tavLst>
                                        <p:tav tm="0">
                                          <p:val>
                                            <p:strVal val="ppt_y"/>
                                          </p:val>
                                        </p:tav>
                                        <p:tav tm="100000">
                                          <p:val>
                                            <p:strVal val="1+ppt_h/2"/>
                                          </p:val>
                                        </p:tav>
                                      </p:tavLst>
                                    </p:anim>
                                    <p:set>
                                      <p:cBhvr>
                                        <p:cTn id="23" dur="1" fill="hold">
                                          <p:stCondLst>
                                            <p:cond delay="499"/>
                                          </p:stCondLst>
                                        </p:cTn>
                                        <p:tgtEl>
                                          <p:spTgt spid="5"/>
                                        </p:tgtEl>
                                        <p:attrNameLst>
                                          <p:attrName>style.visibility</p:attrName>
                                        </p:attrNameLst>
                                      </p:cBhvr>
                                      <p:to>
                                        <p:strVal val="hidden"/>
                                      </p:to>
                                    </p:set>
                                  </p:childTnLst>
                                </p:cTn>
                              </p:par>
                              <p:par>
                                <p:cTn id="24" presetID="2" presetClass="exit" presetSubtype="4" fill="hold" grpId="1" nodeType="withEffect">
                                  <p:stCondLst>
                                    <p:cond delay="0"/>
                                  </p:stCondLst>
                                  <p:childTnLst>
                                    <p:anim calcmode="lin" valueType="num">
                                      <p:cBhvr additive="base">
                                        <p:cTn id="25" dur="500"/>
                                        <p:tgtEl>
                                          <p:spTgt spid="7"/>
                                        </p:tgtEl>
                                        <p:attrNameLst>
                                          <p:attrName>ppt_x</p:attrName>
                                        </p:attrNameLst>
                                      </p:cBhvr>
                                      <p:tavLst>
                                        <p:tav tm="0">
                                          <p:val>
                                            <p:strVal val="ppt_x"/>
                                          </p:val>
                                        </p:tav>
                                        <p:tav tm="100000">
                                          <p:val>
                                            <p:strVal val="ppt_x"/>
                                          </p:val>
                                        </p:tav>
                                      </p:tavLst>
                                    </p:anim>
                                    <p:anim calcmode="lin" valueType="num">
                                      <p:cBhvr additive="base">
                                        <p:cTn id="26" dur="500"/>
                                        <p:tgtEl>
                                          <p:spTgt spid="7"/>
                                        </p:tgtEl>
                                        <p:attrNameLst>
                                          <p:attrName>ppt_y</p:attrName>
                                        </p:attrNameLst>
                                      </p:cBhvr>
                                      <p:tavLst>
                                        <p:tav tm="0">
                                          <p:val>
                                            <p:strVal val="ppt_y"/>
                                          </p:val>
                                        </p:tav>
                                        <p:tav tm="100000">
                                          <p:val>
                                            <p:strVal val="1+ppt_h/2"/>
                                          </p:val>
                                        </p:tav>
                                      </p:tavLst>
                                    </p:anim>
                                    <p:set>
                                      <p:cBhvr>
                                        <p:cTn id="27" dur="1" fill="hold">
                                          <p:stCondLst>
                                            <p:cond delay="499"/>
                                          </p:stCondLst>
                                        </p:cTn>
                                        <p:tgtEl>
                                          <p:spTgt spid="7"/>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8"/>
                                        </p:tgtEl>
                                        <p:attrNameLst>
                                          <p:attrName>ppt_x</p:attrName>
                                        </p:attrNameLst>
                                      </p:cBhvr>
                                      <p:tavLst>
                                        <p:tav tm="0">
                                          <p:val>
                                            <p:strVal val="ppt_x"/>
                                          </p:val>
                                        </p:tav>
                                        <p:tav tm="100000">
                                          <p:val>
                                            <p:strVal val="ppt_x"/>
                                          </p:val>
                                        </p:tav>
                                      </p:tavLst>
                                    </p:anim>
                                    <p:anim calcmode="lin" valueType="num">
                                      <p:cBhvr additive="base">
                                        <p:cTn id="30" dur="500"/>
                                        <p:tgtEl>
                                          <p:spTgt spid="8"/>
                                        </p:tgtEl>
                                        <p:attrNameLst>
                                          <p:attrName>ppt_y</p:attrName>
                                        </p:attrNameLst>
                                      </p:cBhvr>
                                      <p:tavLst>
                                        <p:tav tm="0">
                                          <p:val>
                                            <p:strVal val="ppt_y"/>
                                          </p:val>
                                        </p:tav>
                                        <p:tav tm="100000">
                                          <p:val>
                                            <p:strVal val="1+ppt_h/2"/>
                                          </p:val>
                                        </p:tav>
                                      </p:tavLst>
                                    </p:anim>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1"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1000" fill="hold"/>
                                        <p:tgtEl>
                                          <p:spTgt spid="9"/>
                                        </p:tgtEl>
                                        <p:attrNameLst>
                                          <p:attrName>ppt_x</p:attrName>
                                        </p:attrNameLst>
                                      </p:cBhvr>
                                      <p:tavLst>
                                        <p:tav tm="0">
                                          <p:val>
                                            <p:strVal val="#ppt_x"/>
                                          </p:val>
                                        </p:tav>
                                        <p:tav tm="100000">
                                          <p:val>
                                            <p:strVal val="#ppt_x"/>
                                          </p:val>
                                        </p:tav>
                                      </p:tavLst>
                                    </p:anim>
                                    <p:anim calcmode="lin" valueType="num">
                                      <p:cBhvr additive="base">
                                        <p:cTn id="37"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软通核心价值观的形成</a:t>
            </a:r>
          </a:p>
        </p:txBody>
      </p:sp>
      <p:grpSp>
        <p:nvGrpSpPr>
          <p:cNvPr id="5" name="组合 4"/>
          <p:cNvGrpSpPr/>
          <p:nvPr/>
        </p:nvGrpSpPr>
        <p:grpSpPr>
          <a:xfrm>
            <a:off x="714348" y="571486"/>
            <a:ext cx="7715304" cy="4143404"/>
            <a:chOff x="1268062" y="984052"/>
            <a:chExt cx="9071689" cy="5365284"/>
          </a:xfrm>
        </p:grpSpPr>
        <p:sp>
          <p:nvSpPr>
            <p:cNvPr id="7" name="直角上箭头 6"/>
            <p:cNvSpPr/>
            <p:nvPr/>
          </p:nvSpPr>
          <p:spPr>
            <a:xfrm rot="5400000">
              <a:off x="1666835" y="3158577"/>
              <a:ext cx="2164599" cy="1406942"/>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8" name="组合 14"/>
            <p:cNvGrpSpPr/>
            <p:nvPr/>
          </p:nvGrpSpPr>
          <p:grpSpPr>
            <a:xfrm>
              <a:off x="1485775" y="1182749"/>
              <a:ext cx="2242532" cy="1637512"/>
              <a:chOff x="274703" y="28877"/>
              <a:chExt cx="2192489" cy="1534671"/>
            </a:xfrm>
          </p:grpSpPr>
          <p:sp>
            <p:nvSpPr>
              <p:cNvPr id="17" name="圆角矩形 16"/>
              <p:cNvSpPr/>
              <p:nvPr/>
            </p:nvSpPr>
            <p:spPr>
              <a:xfrm>
                <a:off x="274703" y="28877"/>
                <a:ext cx="2192489" cy="1534671"/>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圆角矩形 5"/>
              <p:cNvSpPr/>
              <p:nvPr/>
            </p:nvSpPr>
            <p:spPr>
              <a:xfrm>
                <a:off x="349633" y="103807"/>
                <a:ext cx="2042629" cy="13848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400" kern="1200" dirty="0"/>
                  <a:t>核心价值观</a:t>
                </a:r>
                <a:endParaRPr lang="en-US" altLang="zh-CN" sz="2400" kern="1200" dirty="0"/>
              </a:p>
              <a:p>
                <a:pPr lvl="0" algn="ctr" defTabSz="1155700">
                  <a:lnSpc>
                    <a:spcPct val="90000"/>
                  </a:lnSpc>
                  <a:spcBef>
                    <a:spcPct val="0"/>
                  </a:spcBef>
                  <a:spcAft>
                    <a:spcPct val="35000"/>
                  </a:spcAft>
                </a:pPr>
                <a:r>
                  <a:rPr lang="zh-CN" altLang="en-US" sz="2400" kern="1200" dirty="0"/>
                  <a:t>形成</a:t>
                </a:r>
              </a:p>
            </p:txBody>
          </p:sp>
        </p:grpSp>
        <p:grpSp>
          <p:nvGrpSpPr>
            <p:cNvPr id="9" name="组合 23"/>
            <p:cNvGrpSpPr/>
            <p:nvPr/>
          </p:nvGrpSpPr>
          <p:grpSpPr>
            <a:xfrm>
              <a:off x="3421210" y="4041067"/>
              <a:ext cx="2242532" cy="1637512"/>
              <a:chOff x="2210138" y="1752820"/>
              <a:chExt cx="2192489" cy="1534671"/>
            </a:xfrm>
          </p:grpSpPr>
          <p:sp>
            <p:nvSpPr>
              <p:cNvPr id="15" name="圆角矩形 14"/>
              <p:cNvSpPr/>
              <p:nvPr/>
            </p:nvSpPr>
            <p:spPr>
              <a:xfrm>
                <a:off x="2210138" y="1752820"/>
                <a:ext cx="2192489" cy="1534671"/>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圆角矩形 8"/>
              <p:cNvSpPr/>
              <p:nvPr/>
            </p:nvSpPr>
            <p:spPr>
              <a:xfrm>
                <a:off x="2285068" y="1827750"/>
                <a:ext cx="2042629" cy="13848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400" kern="1200" dirty="0"/>
                  <a:t>价值观解读与行为准则形成</a:t>
                </a:r>
              </a:p>
            </p:txBody>
          </p:sp>
        </p:grpSp>
        <p:sp>
          <p:nvSpPr>
            <p:cNvPr id="10" name="TextBox 9"/>
            <p:cNvSpPr txBox="1"/>
            <p:nvPr/>
          </p:nvSpPr>
          <p:spPr>
            <a:xfrm>
              <a:off x="3780795" y="1236977"/>
              <a:ext cx="4584952" cy="177279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400" dirty="0"/>
                <a:t>举办高管顶层设计工作坊</a:t>
              </a:r>
              <a:endParaRPr lang="en-US" altLang="zh-CN" sz="1400" dirty="0"/>
            </a:p>
            <a:p>
              <a:pPr marL="700430" lvl="1" indent="-285750">
                <a:lnSpc>
                  <a:spcPct val="130000"/>
                </a:lnSpc>
                <a:buFont typeface="Wingdings" panose="05000000000000000000" pitchFamily="2" charset="2"/>
                <a:buChar char="ü"/>
              </a:pPr>
              <a:r>
                <a:rPr lang="zh-CN" altLang="en-US" sz="1400" dirty="0"/>
                <a:t>确定共同的目标</a:t>
              </a:r>
              <a:endParaRPr lang="en-US" altLang="zh-CN" sz="1400" dirty="0"/>
            </a:p>
            <a:p>
              <a:pPr marL="700430" lvl="1" indent="-285750">
                <a:lnSpc>
                  <a:spcPct val="130000"/>
                </a:lnSpc>
                <a:buFont typeface="Wingdings" panose="05000000000000000000" pitchFamily="2" charset="2"/>
                <a:buChar char="ü"/>
              </a:pPr>
              <a:r>
                <a:rPr lang="en-US" altLang="zh-CN" sz="1400" dirty="0"/>
                <a:t>CEO</a:t>
              </a:r>
              <a:r>
                <a:rPr lang="zh-CN" altLang="en-US" sz="1400" dirty="0"/>
                <a:t>陈述公司战略目标和愿景</a:t>
              </a:r>
              <a:endParaRPr lang="en-US" altLang="zh-CN" sz="1400" dirty="0"/>
            </a:p>
            <a:p>
              <a:pPr marL="700430" lvl="1" indent="-285750">
                <a:lnSpc>
                  <a:spcPct val="130000"/>
                </a:lnSpc>
                <a:buFont typeface="Wingdings" panose="05000000000000000000" pitchFamily="2" charset="2"/>
                <a:buChar char="ü"/>
              </a:pPr>
              <a:r>
                <a:rPr lang="zh-CN" altLang="en-US" sz="1400" dirty="0"/>
                <a:t>分组提出公司核心价值观</a:t>
              </a:r>
              <a:endParaRPr lang="en-US" altLang="zh-CN" sz="1400" dirty="0"/>
            </a:p>
            <a:p>
              <a:pPr marL="700430" lvl="1" indent="-285750">
                <a:lnSpc>
                  <a:spcPct val="130000"/>
                </a:lnSpc>
                <a:buFont typeface="Wingdings" panose="05000000000000000000" pitchFamily="2" charset="2"/>
                <a:buChar char="ü"/>
              </a:pPr>
              <a:r>
                <a:rPr lang="zh-CN" altLang="en-US" sz="1400" dirty="0"/>
                <a:t>各组论述</a:t>
              </a:r>
              <a:endParaRPr lang="en-US" altLang="zh-CN" sz="1400" dirty="0"/>
            </a:p>
            <a:p>
              <a:pPr marL="700430" lvl="1" indent="-285750">
                <a:lnSpc>
                  <a:spcPct val="130000"/>
                </a:lnSpc>
                <a:buFont typeface="Wingdings" panose="05000000000000000000" pitchFamily="2" charset="2"/>
                <a:buChar char="ü"/>
              </a:pPr>
              <a:r>
                <a:rPr lang="zh-CN" altLang="en-US" sz="1400" dirty="0"/>
                <a:t>投票，以最终票数确定五个核心价值观关键词</a:t>
              </a:r>
            </a:p>
          </p:txBody>
        </p:sp>
        <p:sp>
          <p:nvSpPr>
            <p:cNvPr id="11" name="TextBox 10"/>
            <p:cNvSpPr txBox="1"/>
            <p:nvPr/>
          </p:nvSpPr>
          <p:spPr>
            <a:xfrm>
              <a:off x="5611548" y="3991561"/>
              <a:ext cx="4728203" cy="177279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400" dirty="0"/>
                <a:t>进行高管一对一访谈</a:t>
              </a:r>
              <a:endParaRPr lang="en-US" altLang="zh-CN" sz="1400" dirty="0"/>
            </a:p>
            <a:p>
              <a:pPr marL="285750" indent="-285750">
                <a:lnSpc>
                  <a:spcPct val="130000"/>
                </a:lnSpc>
                <a:buFont typeface="Arial" panose="020B0604020202020204" pitchFamily="34" charset="0"/>
                <a:buChar char="•"/>
              </a:pPr>
              <a:r>
                <a:rPr lang="zh-CN" altLang="en-US" sz="1400" dirty="0"/>
                <a:t>进行</a:t>
              </a:r>
              <a:r>
                <a:rPr lang="en-US" altLang="zh-CN" sz="1400" dirty="0"/>
                <a:t>Focus group</a:t>
              </a:r>
              <a:r>
                <a:rPr lang="zh-CN" altLang="en-US" sz="1400" dirty="0"/>
                <a:t>调研座谈</a:t>
              </a:r>
              <a:endParaRPr lang="en-US" altLang="zh-CN" sz="1400" dirty="0"/>
            </a:p>
            <a:p>
              <a:pPr marL="285750" indent="-285750">
                <a:lnSpc>
                  <a:spcPct val="130000"/>
                </a:lnSpc>
                <a:buFont typeface="Arial" panose="020B0604020202020204" pitchFamily="34" charset="0"/>
                <a:buChar char="•"/>
              </a:pPr>
              <a:r>
                <a:rPr lang="zh-CN" altLang="en-US" sz="1400" dirty="0"/>
                <a:t>根据访谈调研结果，撰写价值观解读与行为准则草案</a:t>
              </a:r>
              <a:endParaRPr lang="en-US" altLang="zh-CN" sz="1400" dirty="0"/>
            </a:p>
            <a:p>
              <a:pPr marL="285750" indent="-285750">
                <a:lnSpc>
                  <a:spcPct val="130000"/>
                </a:lnSpc>
                <a:buFont typeface="Arial" panose="020B0604020202020204" pitchFamily="34" charset="0"/>
                <a:buChar char="•"/>
              </a:pPr>
              <a:r>
                <a:rPr lang="zh-CN" altLang="en-US" sz="1400" dirty="0"/>
                <a:t>召开企业文化高管工作坊，对草案进行验证</a:t>
              </a:r>
              <a:endParaRPr lang="en-US" altLang="zh-CN" sz="1400" dirty="0"/>
            </a:p>
            <a:p>
              <a:pPr marL="285750" indent="-285750">
                <a:lnSpc>
                  <a:spcPct val="130000"/>
                </a:lnSpc>
                <a:buFont typeface="Arial" panose="020B0604020202020204" pitchFamily="34" charset="0"/>
                <a:buChar char="•"/>
              </a:pPr>
              <a:r>
                <a:rPr lang="zh-CN" altLang="en-US" sz="1400" dirty="0"/>
                <a:t>企业文化手册定稿（包括企业文化核心价值观、关键词解读、行为准则、宣传口号）</a:t>
              </a:r>
              <a:endParaRPr lang="en-US" altLang="zh-CN" sz="1400" dirty="0"/>
            </a:p>
          </p:txBody>
        </p:sp>
        <p:pic>
          <p:nvPicPr>
            <p:cNvPr id="12" name="图片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186356" y="984052"/>
              <a:ext cx="2920680" cy="1626706"/>
            </a:xfrm>
            <a:prstGeom prst="rect">
              <a:avLst/>
            </a:prstGeom>
          </p:spPr>
        </p:pic>
        <p:pic>
          <p:nvPicPr>
            <p:cNvPr id="13" name="Picture 2" descr="D:\wangxin work\企业文化\2013企业文化建设\文化大使\大使工作坊照片\企业文化大使工作坊\DSC01125.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3933"/>
            <a:stretch/>
          </p:blipFill>
          <p:spPr bwMode="auto">
            <a:xfrm>
              <a:off x="8137236" y="3158689"/>
              <a:ext cx="1871885" cy="119498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图片 1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268062" y="4941168"/>
              <a:ext cx="2123228" cy="1408168"/>
            </a:xfrm>
            <a:prstGeom prst="rect">
              <a:avLst/>
            </a:prstGeom>
          </p:spPr>
        </p:pic>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email">
            <a:extLst>
              <a:ext uri="{28A0092B-C50C-407E-A947-70E740481C1C}">
                <a14:useLocalDpi xmlns="" xmlns:a14="http://schemas.microsoft.com/office/drawing/2010/main"/>
              </a:ext>
            </a:extLst>
          </a:blip>
          <a:srcRect/>
          <a:stretch/>
        </p:blipFill>
        <p:spPr>
          <a:xfrm>
            <a:off x="0" y="742127"/>
            <a:ext cx="9144000" cy="3652157"/>
          </a:xfrm>
          <a:prstGeom prst="rect">
            <a:avLst/>
          </a:prstGeom>
        </p:spPr>
      </p:pic>
      <p:pic>
        <p:nvPicPr>
          <p:cNvPr id="27" name="图片 26"/>
          <p:cNvPicPr>
            <a:picLocks noChangeAspect="1"/>
          </p:cNvPicPr>
          <p:nvPr/>
        </p:nvPicPr>
        <p:blipFill rotWithShape="1">
          <a:blip r:embed="rId4" cstate="email">
            <a:extLst>
              <a:ext uri="{28A0092B-C50C-407E-A947-70E740481C1C}">
                <a14:useLocalDpi xmlns="" xmlns:a14="http://schemas.microsoft.com/office/drawing/2010/main"/>
              </a:ext>
            </a:extLst>
          </a:blip>
          <a:srcRect/>
          <a:stretch/>
        </p:blipFill>
        <p:spPr>
          <a:xfrm>
            <a:off x="857251" y="734984"/>
            <a:ext cx="5793581" cy="3652157"/>
          </a:xfrm>
          <a:prstGeom prst="parallelogram">
            <a:avLst>
              <a:gd name="adj" fmla="val 54145"/>
            </a:avLst>
          </a:prstGeom>
        </p:spPr>
      </p:pic>
      <p:sp>
        <p:nvSpPr>
          <p:cNvPr id="20" name="平行四边形 19"/>
          <p:cNvSpPr/>
          <p:nvPr/>
        </p:nvSpPr>
        <p:spPr bwMode="auto">
          <a:xfrm>
            <a:off x="873852" y="734983"/>
            <a:ext cx="5807869" cy="3659302"/>
          </a:xfrm>
          <a:prstGeom prst="parallelogram">
            <a:avLst>
              <a:gd name="adj" fmla="val 53232"/>
            </a:avLst>
          </a:prstGeom>
          <a:solidFill>
            <a:schemeClr val="bg1">
              <a:alpha val="69804"/>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756047" fontAlgn="base">
              <a:spcBef>
                <a:spcPct val="0"/>
              </a:spcBef>
              <a:spcAft>
                <a:spcPct val="0"/>
              </a:spcAft>
            </a:pP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3"/>
          <p:cNvSpPr txBox="1"/>
          <p:nvPr/>
        </p:nvSpPr>
        <p:spPr>
          <a:xfrm>
            <a:off x="2071670" y="2384040"/>
            <a:ext cx="3286147" cy="900246"/>
          </a:xfrm>
          <a:prstGeom prst="rect">
            <a:avLst/>
          </a:prstGeom>
          <a:noFill/>
        </p:spPr>
        <p:txBody>
          <a:bodyPr wrap="square" lIns="68580" tIns="34290" rIns="68580" bIns="34290" rtlCol="0">
            <a:spAutoFit/>
          </a:bodyPr>
          <a:lstStyle/>
          <a:p>
            <a:pPr algn="ctr"/>
            <a:r>
              <a:rPr lang="zh-CN" altLang="en-US" sz="27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软通动力核心价值观解读</a:t>
            </a:r>
          </a:p>
        </p:txBody>
      </p:sp>
      <p:cxnSp>
        <p:nvCxnSpPr>
          <p:cNvPr id="13" name="直接连接符 12"/>
          <p:cNvCxnSpPr/>
          <p:nvPr/>
        </p:nvCxnSpPr>
        <p:spPr bwMode="auto">
          <a:xfrm>
            <a:off x="6515422" y="3275625"/>
            <a:ext cx="1427471"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p:spPr>
      </p:cxn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软通动力核心价值观</a:t>
            </a:r>
          </a:p>
        </p:txBody>
      </p:sp>
      <p:sp>
        <p:nvSpPr>
          <p:cNvPr id="5" name="TextBox 4"/>
          <p:cNvSpPr txBox="1"/>
          <p:nvPr/>
        </p:nvSpPr>
        <p:spPr>
          <a:xfrm>
            <a:off x="1126506" y="1416611"/>
            <a:ext cx="2518638" cy="307777"/>
          </a:xfrm>
          <a:prstGeom prst="rect">
            <a:avLst/>
          </a:prstGeom>
          <a:noFill/>
        </p:spPr>
        <p:txBody>
          <a:bodyPr wrap="non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7" name="图片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0034" y="1142990"/>
            <a:ext cx="720082" cy="703754"/>
          </a:xfrm>
          <a:prstGeom prst="rect">
            <a:avLst/>
          </a:prstGeom>
        </p:spPr>
      </p:pic>
      <p:sp>
        <p:nvSpPr>
          <p:cNvPr id="8" name="TextBox 7"/>
          <p:cNvSpPr txBox="1"/>
          <p:nvPr/>
        </p:nvSpPr>
        <p:spPr>
          <a:xfrm>
            <a:off x="642910" y="2500312"/>
            <a:ext cx="7999306" cy="769441"/>
          </a:xfrm>
          <a:prstGeom prst="rect">
            <a:avLst/>
          </a:prstGeom>
          <a:noFill/>
        </p:spPr>
        <p:txBody>
          <a:bodyPr wrap="none" rtlCol="0">
            <a:spAutoFit/>
          </a:bodyPr>
          <a:lstStyle/>
          <a:p>
            <a:r>
              <a:rPr lang="zh-CN" altLang="en-US" sz="4400" dirty="0">
                <a:latin typeface="微软雅黑" pitchFamily="34" charset="-122"/>
                <a:ea typeface="微软雅黑" pitchFamily="34" charset="-122"/>
              </a:rPr>
              <a:t>品质</a:t>
            </a:r>
            <a:r>
              <a:rPr lang="zh-CN" altLang="en-US" sz="11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创新</a:t>
            </a:r>
            <a:r>
              <a:rPr lang="zh-CN" altLang="en-US" sz="14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学习</a:t>
            </a:r>
            <a:r>
              <a:rPr lang="zh-CN" altLang="en-US" sz="14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开放</a:t>
            </a:r>
            <a:r>
              <a:rPr lang="zh-CN" altLang="en-US" sz="14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价值创造</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价值创造</a:t>
            </a:r>
          </a:p>
        </p:txBody>
      </p:sp>
      <p:pic>
        <p:nvPicPr>
          <p:cNvPr id="10" name="Picture 2" descr="188"/>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9306" t="13385"/>
          <a:stretch/>
        </p:blipFill>
        <p:spPr bwMode="auto">
          <a:xfrm>
            <a:off x="4634628" y="857249"/>
            <a:ext cx="4107762" cy="357188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1055366" y="1571618"/>
            <a:ext cx="2795216" cy="1077218"/>
          </a:xfrm>
          <a:prstGeom prst="rect">
            <a:avLst/>
          </a:prstGeom>
          <a:noFill/>
        </p:spPr>
        <p:txBody>
          <a:bodyPr wrap="square" rtlCol="0">
            <a:spAutoFit/>
          </a:bodyPr>
          <a:lstStyle/>
          <a:p>
            <a:r>
              <a:rPr lang="en-US" altLang="zh-CN" sz="4400" dirty="0">
                <a:latin typeface="微软雅黑" pitchFamily="34" charset="-122"/>
                <a:ea typeface="微软雅黑" pitchFamily="34" charset="-122"/>
              </a:rPr>
              <a:t>[</a:t>
            </a:r>
            <a:r>
              <a:rPr lang="zh-CN" altLang="en-US" sz="4400" dirty="0">
                <a:latin typeface="微软雅黑" pitchFamily="34" charset="-122"/>
                <a:ea typeface="微软雅黑" pitchFamily="34" charset="-122"/>
              </a:rPr>
              <a:t>价值创造</a:t>
            </a:r>
            <a:r>
              <a:rPr lang="en-US" altLang="zh-CN" sz="4400" dirty="0">
                <a:latin typeface="微软雅黑" pitchFamily="34" charset="-122"/>
                <a:ea typeface="微软雅黑" pitchFamily="34" charset="-122"/>
              </a:rPr>
              <a:t>]</a:t>
            </a:r>
          </a:p>
          <a:p>
            <a:endParaRPr lang="en-US" altLang="zh-CN" sz="2000" dirty="0">
              <a:latin typeface="李旭科书法" panose="02000603000000000000" pitchFamily="2" charset="-122"/>
              <a:ea typeface="李旭科书法" panose="02000603000000000000" pitchFamily="2" charset="-122"/>
            </a:endParaRPr>
          </a:p>
        </p:txBody>
      </p:sp>
      <p:sp>
        <p:nvSpPr>
          <p:cNvPr id="12" name="内容占位符 3"/>
          <p:cNvSpPr txBox="1">
            <a:spLocks/>
          </p:cNvSpPr>
          <p:nvPr/>
        </p:nvSpPr>
        <p:spPr>
          <a:xfrm>
            <a:off x="1172210" y="3143254"/>
            <a:ext cx="5614368" cy="916354"/>
          </a:xfrm>
          <a:prstGeom prst="rect">
            <a:avLst/>
          </a:prstGeom>
          <a:solidFill>
            <a:schemeClr val="bg1"/>
          </a:solidFill>
        </p:spPr>
        <p:txBody>
          <a:bodyPr>
            <a:normAutofit fontScale="92500" lnSpcReduction="10000"/>
          </a:bodyPr>
          <a:lstStyle/>
          <a:p>
            <a:pPr marL="0" marR="0" lvl="1" indent="0" algn="l" defTabSz="1217054" rtl="0" eaLnBrk="1" fontAlgn="base" latinLnBrk="0" hangingPunct="1">
              <a:lnSpc>
                <a:spcPct val="150000"/>
              </a:lnSpc>
              <a:spcBef>
                <a:spcPct val="20000"/>
              </a:spcBef>
              <a:spcAft>
                <a:spcPct val="0"/>
              </a:spcAft>
              <a:buClrTx/>
              <a:buSzTx/>
              <a:buFontTx/>
              <a:buNone/>
              <a:tabLst/>
              <a:defRPr/>
            </a:pPr>
            <a:r>
              <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为客户、股东、员工、社会、供应商创造价值；我们所做一切就是为了创造价值</a:t>
            </a:r>
            <a:r>
              <a:rPr kumimoji="0"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endPar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455073" marR="0" lvl="0" indent="-455073" algn="l" defTabSz="1217054" rtl="0" eaLnBrk="1" fontAlgn="base" latinLnBrk="0" hangingPunct="1">
              <a:lnSpc>
                <a:spcPct val="100000"/>
              </a:lnSpc>
              <a:spcBef>
                <a:spcPct val="20000"/>
              </a:spcBef>
              <a:spcAft>
                <a:spcPct val="0"/>
              </a:spcAft>
              <a:buClrTx/>
              <a:buSzTx/>
              <a:buFontTx/>
              <a:buChar char="•"/>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3" name="TextBox 12"/>
          <p:cNvSpPr txBox="1"/>
          <p:nvPr/>
        </p:nvSpPr>
        <p:spPr>
          <a:xfrm>
            <a:off x="1365143" y="1177008"/>
            <a:ext cx="2563915" cy="307777"/>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14" name="图片 1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74549" y="903387"/>
            <a:ext cx="534957" cy="522827"/>
          </a:xfrm>
          <a:prstGeom prst="rect">
            <a:avLst/>
          </a:prstGeom>
        </p:spPr>
      </p:pic>
      <p:sp>
        <p:nvSpPr>
          <p:cNvPr id="15" name="TextBox 14"/>
          <p:cNvSpPr txBox="1"/>
          <p:nvPr/>
        </p:nvSpPr>
        <p:spPr>
          <a:xfrm>
            <a:off x="1078812" y="2428874"/>
            <a:ext cx="6279270" cy="707886"/>
          </a:xfrm>
          <a:prstGeom prst="rect">
            <a:avLst/>
          </a:prstGeom>
          <a:noFill/>
        </p:spPr>
        <p:txBody>
          <a:bodyPr wrap="square" rtlCol="0">
            <a:spAutoFit/>
          </a:bodyPr>
          <a:lstStyle/>
          <a:p>
            <a:r>
              <a:rPr lang="zh-CN" altLang="en-US" sz="4000" dirty="0">
                <a:latin typeface="微软雅黑" pitchFamily="34" charset="-122"/>
                <a:ea typeface="微软雅黑" pitchFamily="34" charset="-122"/>
              </a:rPr>
              <a:t>价值创造是我们存在的意义</a:t>
            </a:r>
            <a:endParaRPr lang="en-US" altLang="zh-CN" sz="4000" dirty="0">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bg/>
                                          </p:spTgt>
                                        </p:tgtEl>
                                        <p:attrNameLst>
                                          <p:attrName>style.visibility</p:attrName>
                                        </p:attrNameLst>
                                      </p:cBhvr>
                                      <p:to>
                                        <p:strVal val="visible"/>
                                      </p:to>
                                    </p:set>
                                    <p:anim calcmode="lin" valueType="num">
                                      <p:cBhvr additive="base">
                                        <p:cTn id="11"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价值创造</a:t>
            </a:r>
          </a:p>
        </p:txBody>
      </p:sp>
      <p:sp>
        <p:nvSpPr>
          <p:cNvPr id="5" name="Rectangle 21"/>
          <p:cNvSpPr>
            <a:spLocks noChangeArrowheads="1"/>
          </p:cNvSpPr>
          <p:nvPr/>
        </p:nvSpPr>
        <p:spPr bwMode="auto">
          <a:xfrm>
            <a:off x="4857752" y="1124423"/>
            <a:ext cx="4143372" cy="2590335"/>
          </a:xfrm>
          <a:prstGeom prst="rect">
            <a:avLst/>
          </a:prstGeom>
          <a:solidFill>
            <a:srgbClr val="DBDBDB">
              <a:alpha val="52940"/>
            </a:srgbClr>
          </a:solidFill>
          <a:ln w="9525" algn="ctr">
            <a:noFill/>
            <a:miter lim="800000"/>
            <a:headEnd/>
            <a:tailEnd/>
          </a:ln>
        </p:spPr>
        <p:txBody>
          <a:bodyPr lIns="90865" tIns="45453" rIns="90865" bIns="45453"/>
          <a:lstStyle/>
          <a:p>
            <a:pPr defTabSz="784225">
              <a:lnSpc>
                <a:spcPct val="140000"/>
              </a:lnSpc>
            </a:pPr>
            <a:r>
              <a:rPr lang="zh-CN" altLang="en-US" sz="1600" dirty="0">
                <a:latin typeface="微软雅黑" pitchFamily="34" charset="-122"/>
                <a:ea typeface="微软雅黑" pitchFamily="34" charset="-122"/>
              </a:rPr>
              <a:t>马云和他的阿里巴巴帝国：</a:t>
            </a:r>
            <a:endParaRPr lang="en-US" altLang="zh-CN" sz="1600" dirty="0">
              <a:latin typeface="微软雅黑" pitchFamily="34" charset="-122"/>
              <a:ea typeface="微软雅黑" pitchFamily="34" charset="-122"/>
            </a:endParaRPr>
          </a:p>
          <a:p>
            <a:pPr marL="0" lvl="1" defTabSz="784225">
              <a:lnSpc>
                <a:spcPct val="140000"/>
              </a:lnSpc>
            </a:pPr>
            <a:r>
              <a:rPr lang="zh-CN" altLang="en-US" sz="1600" dirty="0">
                <a:latin typeface="微软雅黑" pitchFamily="34" charset="-122"/>
                <a:ea typeface="微软雅黑" pitchFamily="34" charset="-122"/>
              </a:rPr>
              <a:t>        阿里巴巴</a:t>
            </a:r>
            <a:r>
              <a:rPr lang="en-US" altLang="zh-CN" sz="1600" dirty="0">
                <a:latin typeface="微软雅黑" pitchFamily="34" charset="-122"/>
                <a:ea typeface="微软雅黑" pitchFamily="34" charset="-122"/>
              </a:rPr>
              <a:t>99</a:t>
            </a:r>
            <a:r>
              <a:rPr lang="zh-CN" altLang="en-US" sz="1600" dirty="0">
                <a:latin typeface="微软雅黑" pitchFamily="34" charset="-122"/>
                <a:ea typeface="微软雅黑" pitchFamily="34" charset="-122"/>
              </a:rPr>
              <a:t>年以 </a:t>
            </a:r>
            <a:r>
              <a:rPr lang="en-US" altLang="zh-CN" sz="1600" dirty="0">
                <a:latin typeface="微软雅黑" pitchFamily="34" charset="-122"/>
                <a:ea typeface="微软雅黑" pitchFamily="34" charset="-122"/>
              </a:rPr>
              <a:t>50</a:t>
            </a:r>
            <a:r>
              <a:rPr lang="zh-CN" altLang="en-US" sz="1600" dirty="0">
                <a:latin typeface="微软雅黑" pitchFamily="34" charset="-122"/>
                <a:ea typeface="微软雅黑" pitchFamily="34" charset="-122"/>
              </a:rPr>
              <a:t>万元起家，一直耕耘在电子商务领域，从最早的</a:t>
            </a:r>
            <a:r>
              <a:rPr lang="en-US" altLang="zh-CN" sz="1600" dirty="0">
                <a:latin typeface="微软雅黑" pitchFamily="34" charset="-122"/>
                <a:ea typeface="微软雅黑" pitchFamily="34" charset="-122"/>
              </a:rPr>
              <a:t>B2B</a:t>
            </a:r>
            <a:r>
              <a:rPr lang="zh-CN" altLang="en-US" sz="1600" dirty="0">
                <a:latin typeface="微软雅黑" pitchFamily="34" charset="-122"/>
                <a:ea typeface="微软雅黑" pitchFamily="34" charset="-122"/>
              </a:rPr>
              <a:t>业务平台，到淘宝（</a:t>
            </a:r>
            <a:r>
              <a:rPr lang="en-US" altLang="zh-CN" sz="1600" dirty="0">
                <a:latin typeface="微软雅黑" pitchFamily="34" charset="-122"/>
                <a:ea typeface="微软雅黑" pitchFamily="34" charset="-122"/>
              </a:rPr>
              <a:t>C2C</a:t>
            </a:r>
            <a:r>
              <a:rPr lang="zh-CN" altLang="en-US" sz="1600" dirty="0">
                <a:latin typeface="微软雅黑" pitchFamily="34" charset="-122"/>
                <a:ea typeface="微软雅黑" pitchFamily="34" charset="-122"/>
              </a:rPr>
              <a:t>）、支付宝（第三方支付工具）、天猫（</a:t>
            </a:r>
            <a:r>
              <a:rPr lang="en-US" altLang="zh-CN" sz="1600" dirty="0">
                <a:latin typeface="微软雅黑" pitchFamily="34" charset="-122"/>
                <a:ea typeface="微软雅黑" pitchFamily="34" charset="-122"/>
              </a:rPr>
              <a:t>B2C</a:t>
            </a:r>
            <a:r>
              <a:rPr lang="zh-CN" altLang="en-US" sz="1600" dirty="0">
                <a:latin typeface="微软雅黑" pitchFamily="34" charset="-122"/>
                <a:ea typeface="微软雅黑" pitchFamily="34" charset="-122"/>
              </a:rPr>
              <a:t>）、再到阿里小贷、众安在线，马云力图打造一个电子商务的生态系统，目前公司估值远超上千亿美金。</a:t>
            </a:r>
          </a:p>
          <a:p>
            <a:pPr defTabSz="784225">
              <a:lnSpc>
                <a:spcPct val="140000"/>
              </a:lnSpc>
            </a:pPr>
            <a:endParaRPr lang="zh-CN" altLang="en-US" b="1" dirty="0">
              <a:solidFill>
                <a:srgbClr val="990000"/>
              </a:solidFill>
              <a:latin typeface="华文细黑" pitchFamily="2" charset="-122"/>
              <a:ea typeface="华文细黑" pitchFamily="2" charset="-122"/>
            </a:endParaRPr>
          </a:p>
        </p:txBody>
      </p:sp>
      <p:pic>
        <p:nvPicPr>
          <p:cNvPr id="7" name="Picture 4" descr="http://img1.gtimg.com/hb/pics/hv1/199/142/1245/80992534.jpg"/>
          <p:cNvPicPr>
            <a:picLocks noChangeAspect="1" noChangeArrowheads="1"/>
          </p:cNvPicPr>
          <p:nvPr/>
        </p:nvPicPr>
        <p:blipFill>
          <a:blip r:embed="rId3"/>
          <a:srcRect/>
          <a:stretch>
            <a:fillRect/>
          </a:stretch>
        </p:blipFill>
        <p:spPr bwMode="auto">
          <a:xfrm>
            <a:off x="142844" y="1123083"/>
            <a:ext cx="4707695" cy="2591505"/>
          </a:xfrm>
          <a:prstGeom prst="rect">
            <a:avLst/>
          </a:prstGeom>
          <a:noFill/>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价值创造</a:t>
            </a:r>
          </a:p>
        </p:txBody>
      </p:sp>
      <p:pic>
        <p:nvPicPr>
          <p:cNvPr id="137218" name="Picture 2"/>
          <p:cNvPicPr>
            <a:picLocks noChangeAspect="1" noChangeArrowheads="1"/>
          </p:cNvPicPr>
          <p:nvPr/>
        </p:nvPicPr>
        <p:blipFill>
          <a:blip r:embed="rId3"/>
          <a:srcRect/>
          <a:stretch>
            <a:fillRect/>
          </a:stretch>
        </p:blipFill>
        <p:spPr bwMode="auto">
          <a:xfrm>
            <a:off x="683568" y="915566"/>
            <a:ext cx="2421293" cy="3228390"/>
          </a:xfrm>
          <a:prstGeom prst="rect">
            <a:avLst/>
          </a:prstGeom>
          <a:noFill/>
          <a:ln w="9525">
            <a:noFill/>
            <a:miter lim="800000"/>
            <a:headEnd/>
            <a:tailEnd/>
          </a:ln>
          <a:effectLst/>
        </p:spPr>
      </p:pic>
      <p:sp>
        <p:nvSpPr>
          <p:cNvPr id="6" name="矩形 5"/>
          <p:cNvSpPr/>
          <p:nvPr/>
        </p:nvSpPr>
        <p:spPr>
          <a:xfrm>
            <a:off x="3214678" y="1071552"/>
            <a:ext cx="5643602" cy="2700739"/>
          </a:xfrm>
          <a:prstGeom prst="rect">
            <a:avLst/>
          </a:prstGeom>
          <a:noFill/>
        </p:spPr>
        <p:txBody>
          <a:bodyPr wrap="square" lIns="68580" tIns="34290" rIns="68580" bIns="34290" rtlCol="0">
            <a:spAutoFit/>
          </a:bodyPr>
          <a:lstStyle/>
          <a:p>
            <a:pPr>
              <a:lnSpc>
                <a:spcPct val="150000"/>
              </a:lnSpc>
            </a:pPr>
            <a:r>
              <a:rPr lang="zh-CN" altLang="en-US" dirty="0">
                <a:latin typeface="微软雅黑" pitchFamily="34" charset="-122"/>
                <a:ea typeface="微软雅黑" pitchFamily="34" charset="-122"/>
              </a:rPr>
              <a:t>倪婷的价值创造：</a:t>
            </a:r>
          </a:p>
          <a:p>
            <a:pPr>
              <a:lnSpc>
                <a:spcPct val="150000"/>
              </a:lnSpc>
            </a:pPr>
            <a:r>
              <a:rPr lang="zh-CN" altLang="en-US" sz="1200" dirty="0">
                <a:latin typeface="微软雅黑" pitchFamily="34" charset="-122"/>
                <a:ea typeface="微软雅黑" pitchFamily="34" charset="-122"/>
              </a:rPr>
              <a:t>       </a:t>
            </a:r>
            <a:endParaRPr lang="en-US" altLang="zh-CN" sz="12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、临危受命，用两个月的时间将一个在业务线垫底的团队打造成业务线标杆；</a:t>
            </a: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、带领团队用三个月的时间设计出了分节点交付模式，并作为优秀的</a:t>
            </a:r>
            <a:r>
              <a:rPr lang="en-US" altLang="zh-CN" sz="1400" dirty="0">
                <a:latin typeface="微软雅黑" pitchFamily="34" charset="-122"/>
                <a:ea typeface="微软雅黑" pitchFamily="34" charset="-122"/>
              </a:rPr>
              <a:t>DNA</a:t>
            </a:r>
            <a:r>
              <a:rPr lang="zh-CN" altLang="en-US" sz="1400" dirty="0">
                <a:latin typeface="微软雅黑" pitchFamily="34" charset="-122"/>
                <a:ea typeface="微软雅黑" pitchFamily="34" charset="-122"/>
              </a:rPr>
              <a:t>在各部门间复制、传递；</a:t>
            </a: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、针对业务特点设计出了先进的技术样板，被客户认可采用，成为客户信赖的优质合作伙伴。</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价值创造</a:t>
            </a:r>
          </a:p>
        </p:txBody>
      </p:sp>
      <p:pic>
        <p:nvPicPr>
          <p:cNvPr id="5" name="2 - 倪婷.mpg">
            <a:hlinkClick r:id="" action="ppaction://media"/>
          </p:cNvPr>
          <p:cNvPicPr>
            <a:picLocks noRot="1" noChangeAspect="1"/>
          </p:cNvPicPr>
          <p:nvPr>
            <a:videoFile r:link="rId1"/>
          </p:nvPr>
        </p:nvPicPr>
        <p:blipFill>
          <a:blip r:embed="rId4"/>
          <a:stretch>
            <a:fillRect/>
          </a:stretch>
        </p:blipFill>
        <p:spPr>
          <a:xfrm>
            <a:off x="2357422" y="500048"/>
            <a:ext cx="5393545" cy="4314836"/>
          </a:xfrm>
          <a:prstGeom prst="rect">
            <a:avLst/>
          </a:prstGeom>
        </p:spPr>
      </p:pic>
    </p:spTree>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我们的价值创造</a:t>
            </a:r>
          </a:p>
        </p:txBody>
      </p:sp>
      <p:sp>
        <p:nvSpPr>
          <p:cNvPr id="4" name="TextBox 11"/>
          <p:cNvSpPr txBox="1"/>
          <p:nvPr/>
        </p:nvSpPr>
        <p:spPr>
          <a:xfrm>
            <a:off x="1000100" y="1571618"/>
            <a:ext cx="7429552" cy="350853"/>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sz="1400" dirty="0">
                <a:solidFill>
                  <a:schemeClr val="tx1">
                    <a:lumMod val="75000"/>
                    <a:lumOff val="25000"/>
                  </a:schemeClr>
                </a:solidFill>
                <a:cs typeface="+mn-ea"/>
                <a:sym typeface="+mn-lt"/>
              </a:rPr>
              <a:t>直接或间接的为客户创造价值。</a:t>
            </a:r>
            <a:endParaRPr lang="en-US" altLang="zh-CN" sz="1400" dirty="0">
              <a:solidFill>
                <a:schemeClr val="tx1">
                  <a:lumMod val="75000"/>
                  <a:lumOff val="25000"/>
                </a:schemeClr>
              </a:solidFill>
              <a:cs typeface="+mn-ea"/>
              <a:sym typeface="+mn-lt"/>
            </a:endParaRPr>
          </a:p>
        </p:txBody>
      </p:sp>
      <p:sp>
        <p:nvSpPr>
          <p:cNvPr id="6" name="TextBox 11"/>
          <p:cNvSpPr txBox="1"/>
          <p:nvPr/>
        </p:nvSpPr>
        <p:spPr>
          <a:xfrm>
            <a:off x="1000100" y="2877858"/>
            <a:ext cx="7500990" cy="867918"/>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sz="1400" dirty="0">
                <a:solidFill>
                  <a:schemeClr val="tx1">
                    <a:lumMod val="75000"/>
                    <a:lumOff val="25000"/>
                  </a:schemeClr>
                </a:solidFill>
                <a:cs typeface="+mn-ea"/>
                <a:sym typeface="+mn-lt"/>
              </a:rPr>
              <a:t>        也就是说无论我们是开发、测试、文档，还是</a:t>
            </a:r>
            <a:r>
              <a:rPr lang="en-US" altLang="zh-CN" sz="1400" dirty="0">
                <a:solidFill>
                  <a:schemeClr val="tx1">
                    <a:lumMod val="75000"/>
                    <a:lumOff val="25000"/>
                  </a:schemeClr>
                </a:solidFill>
                <a:cs typeface="+mn-ea"/>
                <a:sym typeface="+mn-lt"/>
              </a:rPr>
              <a:t>PM</a:t>
            </a: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HR</a:t>
            </a:r>
            <a:r>
              <a:rPr lang="zh-CN" altLang="en-US" sz="1400" dirty="0">
                <a:solidFill>
                  <a:schemeClr val="tx1">
                    <a:lumMod val="75000"/>
                    <a:lumOff val="25000"/>
                  </a:schemeClr>
                </a:solidFill>
                <a:cs typeface="+mn-ea"/>
                <a:sym typeface="+mn-lt"/>
              </a:rPr>
              <a:t>、助理，只要做好本职工作，勇于承担责任，站在公司角度思考问题，坚持做正确的事，积极与其他人合作，这就是在创造价值。</a:t>
            </a:r>
            <a:endParaRPr lang="en-US" altLang="zh-CN" sz="1400" dirty="0">
              <a:solidFill>
                <a:schemeClr val="tx1">
                  <a:lumMod val="75000"/>
                  <a:lumOff val="25000"/>
                </a:schemeClr>
              </a:solidFill>
              <a:cs typeface="+mn-ea"/>
              <a:sym typeface="+mn-lt"/>
            </a:endParaRPr>
          </a:p>
        </p:txBody>
      </p:sp>
      <p:sp>
        <p:nvSpPr>
          <p:cNvPr id="5" name="TextBox 11"/>
          <p:cNvSpPr txBox="1"/>
          <p:nvPr/>
        </p:nvSpPr>
        <p:spPr>
          <a:xfrm>
            <a:off x="1000100" y="1935145"/>
            <a:ext cx="7429552" cy="867918"/>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sz="1400" dirty="0">
                <a:solidFill>
                  <a:schemeClr val="tx1">
                    <a:lumMod val="75000"/>
                    <a:lumOff val="25000"/>
                  </a:schemeClr>
                </a:solidFill>
                <a:cs typeface="+mn-ea"/>
                <a:sym typeface="+mn-lt"/>
              </a:rPr>
              <a:t>        在企业中有些人</a:t>
            </a:r>
            <a:r>
              <a:rPr lang="zh-CN" altLang="en-US" sz="1400" b="1" dirty="0">
                <a:solidFill>
                  <a:srgbClr val="FF0000"/>
                </a:solidFill>
                <a:cs typeface="+mn-ea"/>
                <a:sym typeface="+mn-lt"/>
              </a:rPr>
              <a:t>直接的为客户交付产品创造价值</a:t>
            </a:r>
            <a:r>
              <a:rPr lang="zh-CN" altLang="en-US" sz="1400" dirty="0">
                <a:solidFill>
                  <a:schemeClr val="tx1">
                    <a:lumMod val="75000"/>
                    <a:lumOff val="25000"/>
                  </a:schemeClr>
                </a:solidFill>
                <a:cs typeface="+mn-ea"/>
                <a:sym typeface="+mn-lt"/>
              </a:rPr>
              <a:t>，有些人</a:t>
            </a:r>
            <a:r>
              <a:rPr lang="zh-CN" altLang="en-US" sz="1400" b="1" dirty="0">
                <a:solidFill>
                  <a:srgbClr val="FF0000"/>
                </a:solidFill>
                <a:cs typeface="+mn-ea"/>
                <a:sym typeface="+mn-lt"/>
              </a:rPr>
              <a:t>间接的支持企业交付产品创造价值</a:t>
            </a:r>
            <a:r>
              <a:rPr lang="zh-CN" altLang="en-US" sz="1400" dirty="0">
                <a:solidFill>
                  <a:schemeClr val="tx1">
                    <a:lumMod val="75000"/>
                    <a:lumOff val="25000"/>
                  </a:schemeClr>
                </a:solidFill>
                <a:cs typeface="+mn-ea"/>
                <a:sym typeface="+mn-lt"/>
              </a:rPr>
              <a:t>。不管直接还是间接创造价值，创造的价值是一个岗位，一个员工</a:t>
            </a:r>
            <a:r>
              <a:rPr lang="zh-CN" altLang="en-US" sz="1400" b="1" dirty="0">
                <a:solidFill>
                  <a:srgbClr val="FF0000"/>
                </a:solidFill>
                <a:cs typeface="+mn-ea"/>
                <a:sym typeface="+mn-lt"/>
              </a:rPr>
              <a:t>存在的意义</a:t>
            </a:r>
            <a:r>
              <a:rPr lang="zh-CN" altLang="en-US" sz="1400" dirty="0">
                <a:solidFill>
                  <a:schemeClr val="tx1">
                    <a:lumMod val="75000"/>
                    <a:lumOff val="25000"/>
                  </a:schemeClr>
                </a:solidFill>
                <a:cs typeface="+mn-ea"/>
                <a:sym typeface="+mn-lt"/>
              </a:rPr>
              <a:t>，也是</a:t>
            </a:r>
            <a:r>
              <a:rPr lang="zh-CN" altLang="en-US" sz="1400" b="1" dirty="0">
                <a:solidFill>
                  <a:srgbClr val="FF0000"/>
                </a:solidFill>
                <a:cs typeface="+mn-ea"/>
                <a:sym typeface="+mn-lt"/>
              </a:rPr>
              <a:t>价值分配</a:t>
            </a:r>
            <a:r>
              <a:rPr lang="zh-CN" altLang="en-US" sz="1400" dirty="0">
                <a:solidFill>
                  <a:schemeClr val="tx1">
                    <a:lumMod val="75000"/>
                    <a:lumOff val="25000"/>
                  </a:schemeClr>
                </a:solidFill>
                <a:cs typeface="+mn-ea"/>
                <a:sym typeface="+mn-lt"/>
              </a:rPr>
              <a:t>的基础</a:t>
            </a:r>
            <a:r>
              <a:rPr lang="zh-CN" altLang="zh-CN"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142976" y="1643056"/>
          <a:ext cx="6096000" cy="2286000"/>
        </p:xfrm>
        <a:graphic>
          <a:graphicData uri="http://schemas.openxmlformats.org/drawingml/2006/table">
            <a:tbl>
              <a:tblPr firstRow="1" bandRow="1">
                <a:tableStyleId>{2D5ABB26-0587-4C30-8999-92F81FD0307C}</a:tableStyleId>
              </a:tblPr>
              <a:tblGrid>
                <a:gridCol w="571504">
                  <a:extLst>
                    <a:ext uri="{9D8B030D-6E8A-4147-A177-3AD203B41FA5}">
                      <a16:colId xmlns="" xmlns:a16="http://schemas.microsoft.com/office/drawing/2014/main" val="20000"/>
                    </a:ext>
                  </a:extLst>
                </a:gridCol>
                <a:gridCol w="5524496">
                  <a:extLst>
                    <a:ext uri="{9D8B030D-6E8A-4147-A177-3AD203B41FA5}">
                      <a16:colId xmlns="" xmlns:a16="http://schemas.microsoft.com/office/drawing/2014/main" val="20001"/>
                    </a:ext>
                  </a:extLst>
                </a:gridCol>
              </a:tblGrid>
              <a:tr h="358220">
                <a:tc>
                  <a:txBody>
                    <a:bodyPr/>
                    <a:lstStyle/>
                    <a:p>
                      <a:r>
                        <a:rPr lang="en-US" altLang="zh-CN" sz="2400" dirty="0"/>
                        <a:t>1</a:t>
                      </a:r>
                      <a:endParaRPr lang="zh-CN" altLang="en-US" sz="2400" b="0" dirty="0">
                        <a:solidFill>
                          <a:schemeClr val="tx1"/>
                        </a:solidFill>
                      </a:endParaRPr>
                    </a:p>
                  </a:txBody>
                  <a:tcPr/>
                </a:tc>
                <a:tc>
                  <a:txBody>
                    <a:bodyPr/>
                    <a:lstStyle/>
                    <a:p>
                      <a:r>
                        <a:rPr lang="zh-CN" altLang="en-US" sz="2400" b="0" dirty="0">
                          <a:solidFill>
                            <a:schemeClr val="tx1"/>
                          </a:solidFill>
                        </a:rPr>
                        <a:t>来自</a:t>
                      </a:r>
                      <a:r>
                        <a:rPr lang="en-US" altLang="zh-CN" sz="2400" b="0" dirty="0">
                          <a:solidFill>
                            <a:schemeClr val="tx1"/>
                          </a:solidFill>
                        </a:rPr>
                        <a:t>CEO</a:t>
                      </a:r>
                      <a:r>
                        <a:rPr lang="zh-CN" altLang="en-US" sz="2400" b="0" dirty="0">
                          <a:solidFill>
                            <a:schemeClr val="tx1"/>
                          </a:solidFill>
                        </a:rPr>
                        <a:t>的欢迎</a:t>
                      </a:r>
                    </a:p>
                  </a:txBody>
                  <a:tcPr/>
                </a:tc>
                <a:extLst>
                  <a:ext uri="{0D108BD9-81ED-4DB2-BD59-A6C34878D82A}">
                    <a16:rowId xmlns="" xmlns:a16="http://schemas.microsoft.com/office/drawing/2014/main" val="10000"/>
                  </a:ext>
                </a:extLst>
              </a:tr>
              <a:tr h="358220">
                <a:tc>
                  <a:txBody>
                    <a:bodyPr/>
                    <a:lstStyle/>
                    <a:p>
                      <a:r>
                        <a:rPr lang="en-US" altLang="zh-CN" sz="2400" dirty="0"/>
                        <a:t>2</a:t>
                      </a:r>
                      <a:endParaRPr lang="zh-CN" altLang="en-US" sz="2400" dirty="0"/>
                    </a:p>
                  </a:txBody>
                  <a:tcPr/>
                </a:tc>
                <a:tc>
                  <a:txBody>
                    <a:bodyPr/>
                    <a:lstStyle/>
                    <a:p>
                      <a:r>
                        <a:rPr lang="zh-CN" altLang="en-US" sz="2400" dirty="0"/>
                        <a:t>文化定义</a:t>
                      </a:r>
                    </a:p>
                  </a:txBody>
                  <a:tcPr/>
                </a:tc>
                <a:extLst>
                  <a:ext uri="{0D108BD9-81ED-4DB2-BD59-A6C34878D82A}">
                    <a16:rowId xmlns="" xmlns:a16="http://schemas.microsoft.com/office/drawing/2014/main" val="10001"/>
                  </a:ext>
                </a:extLst>
              </a:tr>
              <a:tr h="452890">
                <a:tc>
                  <a:txBody>
                    <a:bodyPr/>
                    <a:lstStyle/>
                    <a:p>
                      <a:r>
                        <a:rPr lang="en-US" altLang="zh-CN" sz="2400" dirty="0"/>
                        <a:t>3</a:t>
                      </a:r>
                    </a:p>
                  </a:txBody>
                  <a:tcPr/>
                </a:tc>
                <a:tc>
                  <a:txBody>
                    <a:bodyPr/>
                    <a:lstStyle/>
                    <a:p>
                      <a:pPr marL="0" marR="0" indent="0" algn="l" defTabSz="1105787" rtl="0" eaLnBrk="1" fontAlgn="auto" latinLnBrk="0" hangingPunct="1">
                        <a:lnSpc>
                          <a:spcPct val="100000"/>
                        </a:lnSpc>
                        <a:spcBef>
                          <a:spcPts val="0"/>
                        </a:spcBef>
                        <a:spcAft>
                          <a:spcPts val="0"/>
                        </a:spcAft>
                        <a:buClrTx/>
                        <a:buSzTx/>
                        <a:buFontTx/>
                        <a:buNone/>
                        <a:tabLst/>
                        <a:defRPr/>
                      </a:pPr>
                      <a:r>
                        <a:rPr lang="zh-CN" altLang="en-US" sz="2400" dirty="0"/>
                        <a:t>软通动力核心价值观解读</a:t>
                      </a:r>
                    </a:p>
                  </a:txBody>
                  <a:tcPr/>
                </a:tc>
                <a:extLst>
                  <a:ext uri="{0D108BD9-81ED-4DB2-BD59-A6C34878D82A}">
                    <a16:rowId xmlns="" xmlns:a16="http://schemas.microsoft.com/office/drawing/2014/main" val="10002"/>
                  </a:ext>
                </a:extLst>
              </a:tr>
              <a:tr h="358220">
                <a:tc>
                  <a:txBody>
                    <a:bodyPr/>
                    <a:lstStyle/>
                    <a:p>
                      <a:r>
                        <a:rPr lang="en-US" altLang="zh-CN" sz="2400" dirty="0"/>
                        <a:t>4</a:t>
                      </a:r>
                      <a:endParaRPr lang="zh-CN" altLang="en-US" sz="2400" dirty="0"/>
                    </a:p>
                  </a:txBody>
                  <a:tcPr/>
                </a:tc>
                <a:tc>
                  <a:txBody>
                    <a:bodyPr/>
                    <a:lstStyle/>
                    <a:p>
                      <a:pPr marL="0" marR="0" indent="0" algn="l" defTabSz="1105787" rtl="0" eaLnBrk="1" fontAlgn="auto" latinLnBrk="0" hangingPunct="1">
                        <a:lnSpc>
                          <a:spcPct val="100000"/>
                        </a:lnSpc>
                        <a:spcBef>
                          <a:spcPts val="0"/>
                        </a:spcBef>
                        <a:spcAft>
                          <a:spcPts val="0"/>
                        </a:spcAft>
                        <a:buClrTx/>
                        <a:buSzTx/>
                        <a:buFontTx/>
                        <a:buNone/>
                        <a:tabLst/>
                        <a:defRPr/>
                      </a:pPr>
                      <a:r>
                        <a:rPr lang="zh-CN" altLang="en-US" sz="2400" dirty="0"/>
                        <a:t>我们所倡导的行为方式</a:t>
                      </a:r>
                    </a:p>
                  </a:txBody>
                  <a:tcPr/>
                </a:tc>
                <a:extLst>
                  <a:ext uri="{0D108BD9-81ED-4DB2-BD59-A6C34878D82A}">
                    <a16:rowId xmlns="" xmlns:a16="http://schemas.microsoft.com/office/drawing/2014/main" val="10003"/>
                  </a:ext>
                </a:extLst>
              </a:tr>
              <a:tr h="358220">
                <a:tc>
                  <a:txBody>
                    <a:bodyPr/>
                    <a:lstStyle/>
                    <a:p>
                      <a:endParaRPr lang="zh-CN" altLang="en-US" sz="2400" dirty="0"/>
                    </a:p>
                  </a:txBody>
                  <a:tcPr/>
                </a:tc>
                <a:tc>
                  <a:txBody>
                    <a:bodyPr/>
                    <a:lstStyle/>
                    <a:p>
                      <a:endParaRPr lang="zh-CN" altLang="en-US" sz="2400" dirty="0"/>
                    </a:p>
                  </a:txBody>
                  <a:tcPr/>
                </a:tc>
                <a:extLst>
                  <a:ext uri="{0D108BD9-81ED-4DB2-BD59-A6C34878D82A}">
                    <a16:rowId xmlns="" xmlns:a16="http://schemas.microsoft.com/office/drawing/2014/main" val="10004"/>
                  </a:ext>
                </a:extLst>
              </a:tr>
            </a:tbl>
          </a:graphicData>
        </a:graphic>
      </p:graphicFrame>
      <p:sp>
        <p:nvSpPr>
          <p:cNvPr id="3" name="TextBox 2"/>
          <p:cNvSpPr txBox="1"/>
          <p:nvPr/>
        </p:nvSpPr>
        <p:spPr>
          <a:xfrm>
            <a:off x="2500298" y="642924"/>
            <a:ext cx="2143140" cy="461665"/>
          </a:xfrm>
          <a:prstGeom prst="rect">
            <a:avLst/>
          </a:prstGeom>
          <a:noFill/>
        </p:spPr>
        <p:txBody>
          <a:bodyPr wrap="square" rtlCol="0">
            <a:spAutoFit/>
          </a:bodyPr>
          <a:lstStyle/>
          <a:p>
            <a:r>
              <a:rPr lang="zh-CN" altLang="en-US" sz="2400" dirty="0"/>
              <a:t>目   录</a:t>
            </a:r>
          </a:p>
        </p:txBody>
      </p:sp>
    </p:spTree>
  </p:cSld>
  <p:clrMapOvr>
    <a:masterClrMapping/>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olidFill>
                  <a:schemeClr val="tx1">
                    <a:lumMod val="75000"/>
                    <a:lumOff val="25000"/>
                  </a:schemeClr>
                </a:solidFill>
                <a:sym typeface="微软雅黑" panose="020B0503020204020204" pitchFamily="34" charset="-122"/>
              </a:rPr>
              <a:t>品质</a:t>
            </a:r>
          </a:p>
        </p:txBody>
      </p:sp>
      <p:pic>
        <p:nvPicPr>
          <p:cNvPr id="15" name="Picture 2" descr="186"/>
          <p:cNvPicPr>
            <a:picLocks noChangeAspect="1" noChangeArrowheads="1"/>
          </p:cNvPicPr>
          <p:nvPr/>
        </p:nvPicPr>
        <p:blipFill rotWithShape="1">
          <a:blip r:embed="rId3">
            <a:extLst>
              <a:ext uri="{28A0092B-C50C-407E-A947-70E740481C1C}">
                <a14:useLocalDpi xmlns="" xmlns:a14="http://schemas.microsoft.com/office/drawing/2010/main" val="0"/>
              </a:ext>
            </a:extLst>
          </a:blip>
          <a:srcRect t="17609" r="33194"/>
          <a:stretch/>
        </p:blipFill>
        <p:spPr bwMode="auto">
          <a:xfrm flipH="1">
            <a:off x="4500562" y="981581"/>
            <a:ext cx="4265186" cy="3733309"/>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flipH="1">
            <a:off x="517464" y="1962706"/>
            <a:ext cx="2411461" cy="769441"/>
          </a:xfrm>
          <a:prstGeom prst="rect">
            <a:avLst/>
          </a:prstGeom>
          <a:noFill/>
        </p:spPr>
        <p:txBody>
          <a:bodyPr wrap="square" rtlCol="0">
            <a:spAutoFit/>
          </a:bodyPr>
          <a:lstStyle/>
          <a:p>
            <a:r>
              <a:rPr lang="en-US" altLang="zh-CN" sz="4400" dirty="0">
                <a:latin typeface="微软雅黑" pitchFamily="34" charset="-122"/>
                <a:ea typeface="微软雅黑" pitchFamily="34" charset="-122"/>
              </a:rPr>
              <a:t>[</a:t>
            </a:r>
            <a:r>
              <a:rPr lang="zh-CN" altLang="en-US" sz="4400" dirty="0">
                <a:latin typeface="微软雅黑" pitchFamily="34" charset="-122"/>
                <a:ea typeface="微软雅黑" pitchFamily="34" charset="-122"/>
              </a:rPr>
              <a:t>品质</a:t>
            </a:r>
            <a:r>
              <a:rPr lang="en-US" altLang="zh-CN" sz="4400" dirty="0">
                <a:latin typeface="微软雅黑" pitchFamily="34" charset="-122"/>
                <a:ea typeface="微软雅黑" pitchFamily="34" charset="-122"/>
              </a:rPr>
              <a:t>]</a:t>
            </a:r>
          </a:p>
        </p:txBody>
      </p:sp>
      <p:sp>
        <p:nvSpPr>
          <p:cNvPr id="25" name="矩形 24"/>
          <p:cNvSpPr/>
          <p:nvPr/>
        </p:nvSpPr>
        <p:spPr>
          <a:xfrm flipH="1">
            <a:off x="536544" y="3571882"/>
            <a:ext cx="7821669" cy="1015663"/>
          </a:xfrm>
          <a:prstGeom prst="rect">
            <a:avLst/>
          </a:prstGeom>
          <a:solidFill>
            <a:schemeClr val="bg1"/>
          </a:solidFill>
        </p:spPr>
        <p:txBody>
          <a:bodyPr wrap="square">
            <a:spAutoFit/>
          </a:bodyPr>
          <a:lstStyle/>
          <a:p>
            <a:pPr marL="0" lvl="1">
              <a:lnSpc>
                <a:spcPct val="150000"/>
              </a:lnSpc>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像冰山，上面看得见的是品味，下面的基础是底蕴，要求我们不断学习，不断改进，提升追求，高标准要求</a:t>
            </a:r>
            <a:r>
              <a:rPr lang="zh-CN" altLang="en-US" sz="2000" b="1" dirty="0">
                <a:latin typeface="华文楷体" panose="02010600040101010101" pitchFamily="2" charset="-122"/>
                <a:ea typeface="华文楷体" panose="02010600040101010101" pitchFamily="2" charset="-122"/>
              </a:rPr>
              <a:t>。”</a:t>
            </a:r>
            <a:endParaRPr lang="zh-CN" altLang="zh-CN" sz="2000" dirty="0">
              <a:latin typeface="华文楷体" panose="02010600040101010101" pitchFamily="2" charset="-122"/>
              <a:ea typeface="华文楷体" panose="02010600040101010101" pitchFamily="2" charset="-122"/>
            </a:endParaRPr>
          </a:p>
        </p:txBody>
      </p:sp>
      <p:sp>
        <p:nvSpPr>
          <p:cNvPr id="26" name="TextBox 25"/>
          <p:cNvSpPr txBox="1"/>
          <p:nvPr/>
        </p:nvSpPr>
        <p:spPr>
          <a:xfrm flipH="1">
            <a:off x="1068263" y="1177007"/>
            <a:ext cx="3860926" cy="307777"/>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28" name="图片 2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flipH="1">
            <a:off x="165300" y="903386"/>
            <a:ext cx="773719" cy="756175"/>
          </a:xfrm>
          <a:prstGeom prst="rect">
            <a:avLst/>
          </a:prstGeom>
        </p:spPr>
      </p:pic>
      <p:sp>
        <p:nvSpPr>
          <p:cNvPr id="29" name="TextBox 28"/>
          <p:cNvSpPr txBox="1"/>
          <p:nvPr/>
        </p:nvSpPr>
        <p:spPr>
          <a:xfrm flipH="1">
            <a:off x="505746" y="1785932"/>
            <a:ext cx="5995079" cy="1692771"/>
          </a:xfrm>
          <a:prstGeom prst="rect">
            <a:avLst/>
          </a:prstGeom>
          <a:noFill/>
        </p:spPr>
        <p:txBody>
          <a:bodyPr wrap="square" rtlCol="0">
            <a:spAutoFit/>
          </a:bodyPr>
          <a:lstStyle/>
          <a:p>
            <a:endParaRPr lang="en-US" altLang="zh-CN" sz="44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4000" dirty="0">
                <a:latin typeface="微软雅黑" pitchFamily="34" charset="-122"/>
                <a:ea typeface="微软雅黑" pitchFamily="34" charset="-122"/>
              </a:rPr>
              <a:t>品质是我们的立足之本</a:t>
            </a:r>
            <a:endParaRPr lang="en-US" altLang="zh-CN" sz="4000" dirty="0">
              <a:latin typeface="微软雅黑" pitchFamily="34" charset="-122"/>
              <a:ea typeface="微软雅黑" pitchFamily="34" charset="-122"/>
            </a:endParaRPr>
          </a:p>
        </p:txBody>
      </p:sp>
    </p:spTree>
    <p:extLst>
      <p:ext uri="{BB962C8B-B14F-4D97-AF65-F5344CB8AC3E}">
        <p14:creationId xmlns="" xmlns:p14="http://schemas.microsoft.com/office/powerpoint/2010/main" val="9510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品质</a:t>
            </a:r>
          </a:p>
        </p:txBody>
      </p:sp>
      <p:pic>
        <p:nvPicPr>
          <p:cNvPr id="6" name="Picture 2"/>
          <p:cNvPicPr>
            <a:picLocks noChangeAspect="1" noChangeArrowheads="1"/>
          </p:cNvPicPr>
          <p:nvPr/>
        </p:nvPicPr>
        <p:blipFill>
          <a:blip r:embed="rId3"/>
          <a:srcRect/>
          <a:stretch>
            <a:fillRect/>
          </a:stretch>
        </p:blipFill>
        <p:spPr bwMode="auto">
          <a:xfrm>
            <a:off x="4881994" y="1168266"/>
            <a:ext cx="2244799" cy="2195571"/>
          </a:xfrm>
          <a:prstGeom prst="rect">
            <a:avLst/>
          </a:prstGeom>
          <a:noFill/>
          <a:ln w="9525">
            <a:noFill/>
            <a:miter lim="800000"/>
            <a:headEnd/>
            <a:tailEnd/>
          </a:ln>
          <a:effectLst/>
        </p:spPr>
      </p:pic>
      <p:pic>
        <p:nvPicPr>
          <p:cNvPr id="8" name="Picture 2"/>
          <p:cNvPicPr>
            <a:picLocks noChangeAspect="1" noChangeArrowheads="1"/>
          </p:cNvPicPr>
          <p:nvPr/>
        </p:nvPicPr>
        <p:blipFill>
          <a:blip r:embed="rId4"/>
          <a:srcRect/>
          <a:stretch>
            <a:fillRect/>
          </a:stretch>
        </p:blipFill>
        <p:spPr bwMode="auto">
          <a:xfrm>
            <a:off x="1616680" y="1168266"/>
            <a:ext cx="2739665" cy="2195572"/>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品质</a:t>
            </a:r>
          </a:p>
        </p:txBody>
      </p:sp>
      <p:pic>
        <p:nvPicPr>
          <p:cNvPr id="138243" name="Picture 3" descr="C:\Users\mingzhangi\Desktop\无标题.jpg"/>
          <p:cNvPicPr>
            <a:picLocks noChangeAspect="1" noChangeArrowheads="1"/>
          </p:cNvPicPr>
          <p:nvPr/>
        </p:nvPicPr>
        <p:blipFill>
          <a:blip r:embed="rId3"/>
          <a:srcRect/>
          <a:stretch>
            <a:fillRect/>
          </a:stretch>
        </p:blipFill>
        <p:spPr bwMode="auto">
          <a:xfrm>
            <a:off x="571472" y="928676"/>
            <a:ext cx="2714628" cy="3342386"/>
          </a:xfrm>
          <a:prstGeom prst="rect">
            <a:avLst/>
          </a:prstGeom>
          <a:noFill/>
        </p:spPr>
      </p:pic>
      <p:sp>
        <p:nvSpPr>
          <p:cNvPr id="7" name="矩形 6"/>
          <p:cNvSpPr/>
          <p:nvPr/>
        </p:nvSpPr>
        <p:spPr>
          <a:xfrm>
            <a:off x="3428992" y="928676"/>
            <a:ext cx="5643602" cy="3347070"/>
          </a:xfrm>
          <a:prstGeom prst="rect">
            <a:avLst/>
          </a:prstGeom>
          <a:noFill/>
        </p:spPr>
        <p:txBody>
          <a:bodyPr wrap="square" lIns="68580" tIns="34290" rIns="68580" bIns="34290" rtlCol="0">
            <a:spAutoFit/>
          </a:bodyPr>
          <a:lstStyle/>
          <a:p>
            <a:pPr>
              <a:lnSpc>
                <a:spcPct val="150000"/>
              </a:lnSpc>
            </a:pPr>
            <a:r>
              <a:rPr lang="zh-CN" altLang="en-US" dirty="0">
                <a:latin typeface="微软雅黑" pitchFamily="34" charset="-122"/>
                <a:ea typeface="微软雅黑" pitchFamily="34" charset="-122"/>
              </a:rPr>
              <a:t>郏强威的品质：</a:t>
            </a:r>
          </a:p>
          <a:p>
            <a:pPr>
              <a:lnSpc>
                <a:spcPct val="150000"/>
              </a:lnSpc>
            </a:pPr>
            <a:r>
              <a:rPr lang="zh-CN" altLang="en-US" sz="1200" dirty="0">
                <a:latin typeface="微软雅黑" pitchFamily="34" charset="-122"/>
                <a:ea typeface="微软雅黑" pitchFamily="34" charset="-122"/>
              </a:rPr>
              <a:t>       </a:t>
            </a:r>
            <a:endParaRPr lang="en-US" altLang="zh-CN" sz="12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、技术牛人，从硬件部署到软件开发，从架构设计再到大数据平台交付无所不能，无所不通；</a:t>
            </a: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、业务精英，从需求理解到实施把控都要求自己做到精准到位，严于律己；</a:t>
            </a: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、钢铁战士，曾为保障一线项目按时、保质交付，无论白天还是黑夜都连续奋战在第一线；</a:t>
            </a: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、客户信赖的好伙伴，在现有的团队组成中，唯一对客户方员工有管理权的项目经理。</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品质</a:t>
            </a:r>
          </a:p>
        </p:txBody>
      </p:sp>
      <p:pic>
        <p:nvPicPr>
          <p:cNvPr id="5" name="4 - 郏强威.mpg">
            <a:hlinkClick r:id="" action="ppaction://media"/>
          </p:cNvPr>
          <p:cNvPicPr>
            <a:picLocks noRot="1" noChangeAspect="1"/>
          </p:cNvPicPr>
          <p:nvPr>
            <a:videoFile r:link="rId1"/>
          </p:nvPr>
        </p:nvPicPr>
        <p:blipFill>
          <a:blip r:embed="rId4"/>
          <a:stretch>
            <a:fillRect/>
          </a:stretch>
        </p:blipFill>
        <p:spPr>
          <a:xfrm>
            <a:off x="1928794" y="357172"/>
            <a:ext cx="5536445" cy="4429156"/>
          </a:xfrm>
          <a:prstGeom prst="rect">
            <a:avLst/>
          </a:prstGeom>
        </p:spPr>
      </p:pic>
    </p:spTree>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我们的品质</a:t>
            </a:r>
          </a:p>
        </p:txBody>
      </p:sp>
      <p:sp>
        <p:nvSpPr>
          <p:cNvPr id="4" name="TextBox 11"/>
          <p:cNvSpPr txBox="1"/>
          <p:nvPr/>
        </p:nvSpPr>
        <p:spPr>
          <a:xfrm>
            <a:off x="1000100" y="1571618"/>
            <a:ext cx="7429552" cy="1298805"/>
          </a:xfrm>
          <a:prstGeom prst="rect">
            <a:avLst/>
          </a:prstGeom>
          <a:noFill/>
        </p:spPr>
        <p:txBody>
          <a:bodyPr wrap="square" lIns="91427" tIns="45714" rIns="91427" bIns="45714" rtlCol="0">
            <a:spAutoFit/>
          </a:bodyPr>
          <a:lstStyle/>
          <a:p>
            <a:pPr defTabSz="784225">
              <a:lnSpc>
                <a:spcPct val="140000"/>
              </a:lnSpc>
            </a:pPr>
            <a:r>
              <a:rPr lang="zh-CN" altLang="en-US" sz="1400" dirty="0">
                <a:solidFill>
                  <a:schemeClr val="tx1">
                    <a:lumMod val="75000"/>
                    <a:lumOff val="25000"/>
                  </a:schemeClr>
                </a:solidFill>
                <a:cs typeface="+mn-ea"/>
                <a:sym typeface="+mn-lt"/>
              </a:rPr>
              <a:t>        我们软通不仅需要过硬的质量，还需要高尚的品格和品位，以我们优良的交付产品和热情的</a:t>
            </a:r>
            <a:r>
              <a:rPr lang="zh-CN" altLang="en-US" sz="1400">
                <a:solidFill>
                  <a:schemeClr val="tx1">
                    <a:lumMod val="75000"/>
                    <a:lumOff val="25000"/>
                  </a:schemeClr>
                </a:solidFill>
                <a:cs typeface="+mn-ea"/>
                <a:sym typeface="+mn-lt"/>
              </a:rPr>
              <a:t>服务来赢得客户</a:t>
            </a:r>
            <a:r>
              <a:rPr lang="zh-CN" altLang="en-US" sz="1400" dirty="0">
                <a:solidFill>
                  <a:schemeClr val="tx1">
                    <a:lumMod val="75000"/>
                    <a:lumOff val="25000"/>
                  </a:schemeClr>
                </a:solidFill>
                <a:cs typeface="+mn-ea"/>
                <a:sym typeface="+mn-lt"/>
              </a:rPr>
              <a:t>及市场的认可。</a:t>
            </a:r>
            <a:endParaRPr lang="en-US" altLang="zh-CN" sz="1400" dirty="0">
              <a:solidFill>
                <a:schemeClr val="tx1">
                  <a:lumMod val="75000"/>
                  <a:lumOff val="25000"/>
                </a:schemeClr>
              </a:solidFill>
              <a:cs typeface="+mn-ea"/>
              <a:sym typeface="+mn-lt"/>
            </a:endParaRPr>
          </a:p>
          <a:p>
            <a:pPr defTabSz="784225">
              <a:lnSpc>
                <a:spcPct val="140000"/>
              </a:lnSpc>
            </a:pPr>
            <a:r>
              <a:rPr lang="zh-CN" altLang="en-US" sz="1400" dirty="0">
                <a:solidFill>
                  <a:schemeClr val="tx1">
                    <a:lumMod val="75000"/>
                    <a:lumOff val="25000"/>
                  </a:schemeClr>
                </a:solidFill>
                <a:cs typeface="+mn-ea"/>
                <a:sym typeface="+mn-lt"/>
              </a:rPr>
              <a:t>        软通的品质是通过在坐的各位所体现的，你们的每一次高品质的工作都体现着你的责任心和态度，而作为一名合格的软通人，态度决定你们的未来。</a:t>
            </a:r>
            <a:r>
              <a:rPr lang="en-US" altLang="zh-CN" sz="1400" dirty="0">
                <a:solidFill>
                  <a:schemeClr val="tx1">
                    <a:lumMod val="75000"/>
                    <a:lumOff val="25000"/>
                  </a:schemeClr>
                </a:solidFill>
                <a:cs typeface="+mn-ea"/>
                <a:sym typeface="+mn-lt"/>
              </a:rPr>
              <a:t> </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a:t>
            </a:r>
          </a:p>
        </p:txBody>
      </p:sp>
      <p:pic>
        <p:nvPicPr>
          <p:cNvPr id="5" name="Picture 2" descr="091"/>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 t="16996" r="33472"/>
          <a:stretch/>
        </p:blipFill>
        <p:spPr bwMode="auto">
          <a:xfrm>
            <a:off x="464847" y="857251"/>
            <a:ext cx="4464343" cy="395315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143768" y="1428742"/>
            <a:ext cx="1857388" cy="1446550"/>
          </a:xfrm>
          <a:prstGeom prst="rect">
            <a:avLst/>
          </a:prstGeom>
          <a:noFill/>
        </p:spPr>
        <p:txBody>
          <a:bodyPr wrap="square" rtlCol="0">
            <a:spAutoFit/>
          </a:bodyPr>
          <a:lstStyle/>
          <a:p>
            <a:r>
              <a:rPr lang="en-US" altLang="zh-CN" sz="4400" dirty="0">
                <a:latin typeface="李旭科书法" panose="02000603000000000000" pitchFamily="2" charset="-122"/>
                <a:ea typeface="李旭科书法" panose="02000603000000000000" pitchFamily="2" charset="-122"/>
              </a:rPr>
              <a:t>               </a:t>
            </a:r>
            <a:r>
              <a:rPr lang="en-US" altLang="zh-CN" sz="4400" dirty="0">
                <a:latin typeface="微软雅黑" pitchFamily="34" charset="-122"/>
                <a:ea typeface="微软雅黑" pitchFamily="34" charset="-122"/>
              </a:rPr>
              <a:t>[</a:t>
            </a:r>
            <a:r>
              <a:rPr lang="zh-CN" altLang="en-US" sz="4400" dirty="0">
                <a:latin typeface="微软雅黑" pitchFamily="34" charset="-122"/>
                <a:ea typeface="微软雅黑" pitchFamily="34" charset="-122"/>
              </a:rPr>
              <a:t>创新</a:t>
            </a:r>
            <a:r>
              <a:rPr lang="en-US" altLang="zh-CN" sz="4400" dirty="0">
                <a:latin typeface="微软雅黑" pitchFamily="34" charset="-122"/>
                <a:ea typeface="微软雅黑" pitchFamily="34" charset="-122"/>
              </a:rPr>
              <a:t>]</a:t>
            </a:r>
            <a:endParaRPr lang="en-US" altLang="zh-CN" sz="4000" dirty="0">
              <a:latin typeface="微软雅黑" pitchFamily="34" charset="-122"/>
              <a:ea typeface="微软雅黑" pitchFamily="34" charset="-122"/>
            </a:endParaRPr>
          </a:p>
        </p:txBody>
      </p:sp>
      <p:sp>
        <p:nvSpPr>
          <p:cNvPr id="7" name="内容占位符 3"/>
          <p:cNvSpPr txBox="1">
            <a:spLocks/>
          </p:cNvSpPr>
          <p:nvPr/>
        </p:nvSpPr>
        <p:spPr>
          <a:xfrm>
            <a:off x="1571604" y="3571882"/>
            <a:ext cx="7215238" cy="1071570"/>
          </a:xfrm>
          <a:prstGeom prst="rect">
            <a:avLst/>
          </a:prstGeom>
          <a:solidFill>
            <a:schemeClr val="bg1"/>
          </a:solidFill>
        </p:spPr>
        <p:txBody>
          <a:bodyPr/>
          <a:lstStyle/>
          <a:p>
            <a:pPr marL="0" marR="0" lvl="1" indent="0" algn="l" defTabSz="1217054" rtl="0" eaLnBrk="1" fontAlgn="base" latinLnBrk="0" hangingPunct="1">
              <a:lnSpc>
                <a:spcPct val="150000"/>
              </a:lnSpc>
              <a:spcBef>
                <a:spcPct val="20000"/>
              </a:spcBef>
              <a:spcAft>
                <a:spcPct val="0"/>
              </a:spcAft>
              <a:buClrTx/>
              <a:buSzTx/>
              <a:buFontTx/>
              <a:buNone/>
              <a:tabLst/>
              <a:defRPr/>
            </a:pPr>
            <a:r>
              <a:rPr kumimoji="0" lang="en-US" altLang="zh-CN" sz="1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a:t>
            </a: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要有新思想，不断有新思路。创新思路来源之一是对现状的不满意，要改进，不断改进产品流程、结构、做法等</a:t>
            </a:r>
            <a:r>
              <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p>
        </p:txBody>
      </p:sp>
      <p:sp>
        <p:nvSpPr>
          <p:cNvPr id="8" name="TextBox 7"/>
          <p:cNvSpPr txBox="1"/>
          <p:nvPr/>
        </p:nvSpPr>
        <p:spPr>
          <a:xfrm>
            <a:off x="4786314" y="1177009"/>
            <a:ext cx="2762418" cy="307777"/>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9" name="图片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786710" y="928676"/>
            <a:ext cx="623359" cy="609224"/>
          </a:xfrm>
          <a:prstGeom prst="rect">
            <a:avLst/>
          </a:prstGeom>
        </p:spPr>
      </p:pic>
      <p:sp>
        <p:nvSpPr>
          <p:cNvPr id="10" name="TextBox 9"/>
          <p:cNvSpPr txBox="1"/>
          <p:nvPr/>
        </p:nvSpPr>
        <p:spPr>
          <a:xfrm>
            <a:off x="2000232" y="1857370"/>
            <a:ext cx="6858048" cy="1692771"/>
          </a:xfrm>
          <a:prstGeom prst="rect">
            <a:avLst/>
          </a:prstGeom>
          <a:noFill/>
        </p:spPr>
        <p:txBody>
          <a:bodyPr wrap="square" rtlCol="0">
            <a:spAutoFit/>
          </a:bodyPr>
          <a:lstStyle/>
          <a:p>
            <a:r>
              <a:rPr lang="en-US" altLang="zh-CN" sz="4400" dirty="0">
                <a:latin typeface="李旭科书法" panose="02000603000000000000" pitchFamily="2" charset="-122"/>
                <a:ea typeface="李旭科书法" panose="02000603000000000000" pitchFamily="2" charset="-122"/>
              </a:rPr>
              <a:t>                       </a:t>
            </a:r>
            <a:endParaRPr lang="en-US" altLang="zh-CN" sz="44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pPr algn="r"/>
            <a:r>
              <a:rPr lang="zh-CN" altLang="en-US" sz="4000" dirty="0">
                <a:latin typeface="微软雅黑" pitchFamily="34" charset="-122"/>
                <a:ea typeface="微软雅黑" pitchFamily="34" charset="-122"/>
              </a:rPr>
              <a:t>创新是我们的持续发展之动力</a:t>
            </a:r>
            <a:endParaRPr lang="en-US" altLang="zh-CN" sz="4000" dirty="0">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bg/>
                                          </p:spTgt>
                                        </p:tgtEl>
                                        <p:attrNameLst>
                                          <p:attrName>style.visibility</p:attrName>
                                        </p:attrNameLst>
                                      </p:cBhvr>
                                      <p:to>
                                        <p:strVal val="visible"/>
                                      </p:to>
                                    </p:set>
                                    <p:anim calcmode="lin" valueType="num">
                                      <p:cBhvr additive="base">
                                        <p:cTn id="1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7">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a:t>
            </a:r>
          </a:p>
        </p:txBody>
      </p:sp>
      <p:sp>
        <p:nvSpPr>
          <p:cNvPr id="41" name="Rectangle 21"/>
          <p:cNvSpPr>
            <a:spLocks noChangeArrowheads="1"/>
          </p:cNvSpPr>
          <p:nvPr/>
        </p:nvSpPr>
        <p:spPr bwMode="auto">
          <a:xfrm>
            <a:off x="785785" y="1357304"/>
            <a:ext cx="7358114" cy="585668"/>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b="1" dirty="0">
                <a:latin typeface="华文细黑" pitchFamily="2" charset="-122"/>
                <a:ea typeface="华文细黑" pitchFamily="2" charset="-122"/>
              </a:rPr>
              <a:t>大家喜欢自助游么？</a:t>
            </a:r>
            <a:endParaRPr lang="zh-CN" altLang="en-US" b="1" dirty="0">
              <a:solidFill>
                <a:srgbClr val="990000"/>
              </a:solidFill>
              <a:latin typeface="华文细黑" pitchFamily="2" charset="-122"/>
              <a:ea typeface="华文细黑" pitchFamily="2" charset="-122"/>
            </a:endParaRPr>
          </a:p>
        </p:txBody>
      </p:sp>
      <p:sp>
        <p:nvSpPr>
          <p:cNvPr id="42" name="Rectangle 21"/>
          <p:cNvSpPr>
            <a:spLocks noChangeArrowheads="1"/>
          </p:cNvSpPr>
          <p:nvPr/>
        </p:nvSpPr>
        <p:spPr bwMode="auto">
          <a:xfrm>
            <a:off x="785785" y="1943464"/>
            <a:ext cx="7358114" cy="585668"/>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b="1" dirty="0">
                <a:latin typeface="华文细黑" pitchFamily="2" charset="-122"/>
                <a:ea typeface="华文细黑" pitchFamily="2" charset="-122"/>
              </a:rPr>
              <a:t>会选择什么样的酒店？</a:t>
            </a:r>
            <a:endParaRPr lang="zh-CN" altLang="en-US" b="1" dirty="0">
              <a:solidFill>
                <a:srgbClr val="990000"/>
              </a:solidFill>
              <a:latin typeface="华文细黑" pitchFamily="2" charset="-122"/>
              <a:ea typeface="华文细黑" pitchFamily="2" charset="-122"/>
            </a:endParaRPr>
          </a:p>
        </p:txBody>
      </p:sp>
      <p:sp>
        <p:nvSpPr>
          <p:cNvPr id="43" name="Rectangle 21"/>
          <p:cNvSpPr>
            <a:spLocks noChangeArrowheads="1"/>
          </p:cNvSpPr>
          <p:nvPr/>
        </p:nvSpPr>
        <p:spPr bwMode="auto">
          <a:xfrm>
            <a:off x="785785" y="2529617"/>
            <a:ext cx="7358114" cy="585668"/>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b="1" dirty="0">
                <a:latin typeface="华文细黑" pitchFamily="2" charset="-122"/>
                <a:ea typeface="华文细黑" pitchFamily="2" charset="-122"/>
              </a:rPr>
              <a:t>为什么选它？</a:t>
            </a:r>
            <a:endParaRPr lang="zh-CN" altLang="en-US" b="1" dirty="0">
              <a:solidFill>
                <a:srgbClr val="990000"/>
              </a:solidFill>
              <a:latin typeface="华文细黑" pitchFamily="2" charset="-122"/>
              <a:ea typeface="华文细黑" pitchFamily="2" charset="-122"/>
            </a:endParaRPr>
          </a:p>
        </p:txBody>
      </p:sp>
      <p:sp>
        <p:nvSpPr>
          <p:cNvPr id="44" name="Rectangle 21"/>
          <p:cNvSpPr>
            <a:spLocks noChangeArrowheads="1"/>
          </p:cNvSpPr>
          <p:nvPr/>
        </p:nvSpPr>
        <p:spPr bwMode="auto">
          <a:xfrm>
            <a:off x="785786" y="3115768"/>
            <a:ext cx="7358114" cy="585668"/>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b="1" dirty="0">
                <a:latin typeface="华文细黑" pitchFamily="2" charset="-122"/>
                <a:ea typeface="华文细黑" pitchFamily="2" charset="-122"/>
              </a:rPr>
              <a:t>一个小例子？</a:t>
            </a:r>
            <a:endParaRPr lang="zh-CN" altLang="en-US" b="1" dirty="0">
              <a:solidFill>
                <a:srgbClr val="990000"/>
              </a:solidFill>
              <a:latin typeface="华文细黑" pitchFamily="2" charset="-122"/>
              <a:ea typeface="华文细黑"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linds(horizontal)">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a:t>
            </a:r>
          </a:p>
        </p:txBody>
      </p:sp>
      <p:pic>
        <p:nvPicPr>
          <p:cNvPr id="5" name="Picture 2"/>
          <p:cNvPicPr>
            <a:picLocks noChangeAspect="1" noChangeArrowheads="1"/>
          </p:cNvPicPr>
          <p:nvPr/>
        </p:nvPicPr>
        <p:blipFill>
          <a:blip r:embed="rId3"/>
          <a:srcRect/>
          <a:stretch>
            <a:fillRect/>
          </a:stretch>
        </p:blipFill>
        <p:spPr bwMode="auto">
          <a:xfrm>
            <a:off x="4137985" y="2251796"/>
            <a:ext cx="1331820" cy="670046"/>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a:stretch>
            <a:fillRect/>
          </a:stretch>
        </p:blipFill>
        <p:spPr bwMode="auto">
          <a:xfrm>
            <a:off x="4239840" y="2137128"/>
            <a:ext cx="1216010" cy="909939"/>
          </a:xfrm>
          <a:prstGeom prst="rect">
            <a:avLst/>
          </a:prstGeom>
          <a:noFill/>
          <a:ln w="9525">
            <a:noFill/>
            <a:miter lim="800000"/>
            <a:headEnd/>
            <a:tailEnd/>
          </a:ln>
          <a:effectLst/>
        </p:spPr>
      </p:pic>
      <p:sp>
        <p:nvSpPr>
          <p:cNvPr id="9" name="Rectangle 21"/>
          <p:cNvSpPr>
            <a:spLocks noChangeArrowheads="1"/>
          </p:cNvSpPr>
          <p:nvPr/>
        </p:nvSpPr>
        <p:spPr bwMode="auto">
          <a:xfrm>
            <a:off x="195984" y="1917073"/>
            <a:ext cx="8650573" cy="421122"/>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b="1" dirty="0">
                <a:latin typeface="华文细黑" pitchFamily="2" charset="-122"/>
                <a:ea typeface="华文细黑" pitchFamily="2" charset="-122"/>
              </a:rPr>
              <a:t>创新的核心是什么？</a:t>
            </a:r>
            <a:endParaRPr lang="en-US" altLang="zh-CN" b="1" dirty="0">
              <a:latin typeface="华文细黑" pitchFamily="2" charset="-122"/>
              <a:ea typeface="华文细黑" pitchFamily="2" charset="-122"/>
            </a:endParaRPr>
          </a:p>
        </p:txBody>
      </p:sp>
      <p:sp>
        <p:nvSpPr>
          <p:cNvPr id="10" name="Rectangle 21"/>
          <p:cNvSpPr>
            <a:spLocks noChangeArrowheads="1"/>
          </p:cNvSpPr>
          <p:nvPr/>
        </p:nvSpPr>
        <p:spPr bwMode="auto">
          <a:xfrm>
            <a:off x="207707" y="2022587"/>
            <a:ext cx="8650573" cy="674002"/>
          </a:xfrm>
          <a:prstGeom prst="rect">
            <a:avLst/>
          </a:prstGeom>
          <a:solidFill>
            <a:srgbClr val="DBDBDB">
              <a:alpha val="52940"/>
            </a:srgbClr>
          </a:solidFill>
          <a:ln w="9525" algn="ctr">
            <a:noFill/>
            <a:miter lim="800000"/>
            <a:headEnd/>
            <a:tailEnd/>
          </a:ln>
        </p:spPr>
        <p:txBody>
          <a:bodyPr lIns="90865" tIns="45453" rIns="90865" bIns="45453"/>
          <a:lstStyle/>
          <a:p>
            <a:pPr defTabSz="784225">
              <a:lnSpc>
                <a:spcPct val="140000"/>
              </a:lnSpc>
            </a:pPr>
            <a:r>
              <a:rPr lang="zh-CN" altLang="en-US" dirty="0">
                <a:latin typeface="微软雅黑" pitchFamily="34" charset="-122"/>
                <a:ea typeface="微软雅黑" pitchFamily="34" charset="-122"/>
              </a:rPr>
              <a:t>       以比竞争对手</a:t>
            </a:r>
            <a:r>
              <a:rPr lang="zh-CN" altLang="en-US" dirty="0">
                <a:solidFill>
                  <a:srgbClr val="FF0000"/>
                </a:solidFill>
                <a:latin typeface="微软雅黑" pitchFamily="34" charset="-122"/>
                <a:ea typeface="微软雅黑" pitchFamily="34" charset="-122"/>
              </a:rPr>
              <a:t>更有效</a:t>
            </a:r>
            <a:r>
              <a:rPr lang="zh-CN" altLang="en-US" dirty="0">
                <a:latin typeface="微软雅黑" pitchFamily="34" charset="-122"/>
                <a:ea typeface="微软雅黑" pitchFamily="34" charset="-122"/>
              </a:rPr>
              <a:t>的方式</a:t>
            </a:r>
            <a:r>
              <a:rPr lang="zh-CN" altLang="en-US" dirty="0">
                <a:solidFill>
                  <a:srgbClr val="FF0000"/>
                </a:solidFill>
                <a:latin typeface="微软雅黑" pitchFamily="34" charset="-122"/>
                <a:ea typeface="微软雅黑" pitchFamily="34" charset="-122"/>
              </a:rPr>
              <a:t>创造并传递更多的客户价值</a:t>
            </a:r>
            <a:r>
              <a:rPr lang="zh-CN" altLang="en-US" dirty="0">
                <a:latin typeface="微软雅黑" pitchFamily="34" charset="-122"/>
                <a:ea typeface="微软雅黑" pitchFamily="34" charset="-122"/>
              </a:rPr>
              <a:t>，是成功的商业模式追求的共同目标，创新的全部内容就在于在</a:t>
            </a:r>
            <a:r>
              <a:rPr lang="zh-CN" altLang="en-US" dirty="0">
                <a:solidFill>
                  <a:srgbClr val="FF0000"/>
                </a:solidFill>
                <a:latin typeface="微软雅黑" pitchFamily="34" charset="-122"/>
                <a:ea typeface="微软雅黑" pitchFamily="34" charset="-122"/>
              </a:rPr>
              <a:t>客户价值方面怎么样比竞争对手做的更好。</a:t>
            </a:r>
          </a:p>
          <a:p>
            <a:pPr defTabSz="784225">
              <a:lnSpc>
                <a:spcPct val="140000"/>
              </a:lnSpc>
            </a:pPr>
            <a:endParaRPr lang="zh-CN" altLang="en-US" b="1" dirty="0">
              <a:solidFill>
                <a:srgbClr val="990000"/>
              </a:solidFill>
              <a:latin typeface="华文细黑" pitchFamily="2" charset="-122"/>
              <a:ea typeface="华文细黑" pitchFamily="2" charset="-122"/>
            </a:endParaRPr>
          </a:p>
        </p:txBody>
      </p:sp>
      <p:grpSp>
        <p:nvGrpSpPr>
          <p:cNvPr id="3" name="组合 10"/>
          <p:cNvGrpSpPr/>
          <p:nvPr/>
        </p:nvGrpSpPr>
        <p:grpSpPr>
          <a:xfrm>
            <a:off x="1845397" y="642924"/>
            <a:ext cx="5565794" cy="3429024"/>
            <a:chOff x="1547813" y="1844675"/>
            <a:chExt cx="6408737" cy="4768850"/>
          </a:xfrm>
        </p:grpSpPr>
        <p:sp>
          <p:nvSpPr>
            <p:cNvPr id="12" name="Line 3"/>
            <p:cNvSpPr>
              <a:spLocks noChangeShapeType="1"/>
            </p:cNvSpPr>
            <p:nvPr/>
          </p:nvSpPr>
          <p:spPr bwMode="auto">
            <a:xfrm>
              <a:off x="3779838" y="2349500"/>
              <a:ext cx="0" cy="3743325"/>
            </a:xfrm>
            <a:prstGeom prst="line">
              <a:avLst/>
            </a:prstGeom>
            <a:noFill/>
            <a:ln w="38100">
              <a:solidFill>
                <a:schemeClr val="tx1"/>
              </a:solidFill>
              <a:round/>
              <a:headEnd type="none" w="med" len="lg"/>
              <a:tailEnd/>
            </a:ln>
            <a:extLst>
              <a:ext uri="{909E8E84-426E-40DD-AFC4-6F175D3DCCD1}">
                <a14:hiddenFill xmlns="" xmlns:a14="http://schemas.microsoft.com/office/drawing/2010/main">
                  <a:noFill/>
                </a14:hiddenFill>
              </a:ext>
            </a:extLst>
          </p:spPr>
          <p:txBody>
            <a:bodyPr lIns="92075" tIns="46038" rIns="92075" bIns="46038" anchor="ctr">
              <a:spAutoFit/>
            </a:bodyPr>
            <a:lstStyle/>
            <a:p>
              <a:endParaRPr lang="zh-CN" altLang="en-US"/>
            </a:p>
          </p:txBody>
        </p:sp>
        <p:sp>
          <p:nvSpPr>
            <p:cNvPr id="13" name="Line 4"/>
            <p:cNvSpPr>
              <a:spLocks noChangeShapeType="1"/>
            </p:cNvSpPr>
            <p:nvPr/>
          </p:nvSpPr>
          <p:spPr bwMode="auto">
            <a:xfrm>
              <a:off x="3779838" y="6092825"/>
              <a:ext cx="4176712" cy="0"/>
            </a:xfrm>
            <a:prstGeom prst="line">
              <a:avLst/>
            </a:prstGeom>
            <a:noFill/>
            <a:ln w="38100">
              <a:solidFill>
                <a:schemeClr val="tx1"/>
              </a:solidFill>
              <a:round/>
              <a:headEnd type="none" w="med" len="lg"/>
              <a:tailEnd/>
            </a:ln>
            <a:extLst>
              <a:ext uri="{909E8E84-426E-40DD-AFC4-6F175D3DCCD1}">
                <a14:hiddenFill xmlns="" xmlns:a14="http://schemas.microsoft.com/office/drawing/2010/main">
                  <a:noFill/>
                </a14:hiddenFill>
              </a:ext>
            </a:extLst>
          </p:spPr>
          <p:txBody>
            <a:bodyPr lIns="92075" tIns="46038" rIns="92075" bIns="46038" anchor="ctr">
              <a:spAutoFit/>
            </a:bodyPr>
            <a:lstStyle/>
            <a:p>
              <a:endParaRPr lang="zh-CN" altLang="en-US"/>
            </a:p>
          </p:txBody>
        </p:sp>
        <p:sp>
          <p:nvSpPr>
            <p:cNvPr id="14" name="Text Box 5"/>
            <p:cNvSpPr txBox="1">
              <a:spLocks noChangeArrowheads="1"/>
            </p:cNvSpPr>
            <p:nvPr/>
          </p:nvSpPr>
          <p:spPr bwMode="auto">
            <a:xfrm>
              <a:off x="1547813" y="1844675"/>
              <a:ext cx="1835150" cy="4206875"/>
            </a:xfrm>
            <a:prstGeom prst="rect">
              <a:avLst/>
            </a:prstGeom>
            <a:noFill/>
            <a:ln w="19050" algn="ctr">
              <a:noFill/>
              <a:miter lim="800000"/>
              <a:headEnd type="none" w="med" len="lg"/>
              <a:tailEnd/>
            </a:ln>
            <a:effectLst/>
          </p:spPr>
          <p:txBody>
            <a:bodyPr wrap="none" lIns="92075" tIns="46038" rIns="92075" bIns="46038">
              <a:spAutoFit/>
            </a:bodyPr>
            <a:lstStyle/>
            <a:p>
              <a:pPr>
                <a:spcBef>
                  <a:spcPct val="15000"/>
                </a:spcBef>
                <a:buClr>
                  <a:srgbClr val="FFFFFF"/>
                </a:buClr>
                <a:defRPr/>
              </a:pPr>
              <a:r>
                <a:rPr lang="zh-CN" altLang="en-US" sz="2000" u="sng" dirty="0">
                  <a:solidFill>
                    <a:schemeClr val="folHlink"/>
                  </a:solidFill>
                  <a:effectLst>
                    <a:outerShdw blurRad="38100" dist="38100" dir="2700000" algn="tl">
                      <a:srgbClr val="C0C0C0"/>
                    </a:outerShdw>
                  </a:effectLst>
                  <a:latin typeface="黑体" pitchFamily="49" charset="-122"/>
                  <a:ea typeface="隶书" pitchFamily="49" charset="-122"/>
                </a:rPr>
                <a:t>关键成功要素 </a:t>
              </a:r>
              <a:endParaRPr lang="zh-CN" altLang="en-US" sz="2000" dirty="0">
                <a:solidFill>
                  <a:schemeClr val="folHlink"/>
                </a:solidFill>
                <a:effectLst>
                  <a:outerShdw blurRad="38100" dist="38100" dir="2700000" algn="tl">
                    <a:srgbClr val="C0C0C0"/>
                  </a:outerShdw>
                </a:effectLst>
                <a:latin typeface="黑体" pitchFamily="49" charset="-122"/>
                <a:ea typeface="隶书" pitchFamily="49" charset="-122"/>
              </a:endParaRP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1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餐饮设施</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2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建筑美感</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3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华丽大堂</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4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客房大小</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5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前台服务</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6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客房家具</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7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床位质量</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8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房间卫生</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9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安静程度</a:t>
              </a:r>
            </a:p>
            <a:p>
              <a:pPr>
                <a:lnSpc>
                  <a:spcPct val="110000"/>
                </a:lnSpc>
                <a:spcBef>
                  <a:spcPct val="15000"/>
                </a:spcBef>
                <a:buClr>
                  <a:srgbClr val="FFFFFF"/>
                </a:buClr>
                <a:defRPr/>
              </a:pPr>
              <a:r>
                <a:rPr lang="en-US" altLang="zh-CN" sz="2000" dirty="0">
                  <a:solidFill>
                    <a:schemeClr val="tx1"/>
                  </a:solidFill>
                  <a:effectLst>
                    <a:outerShdw blurRad="38100" dist="38100" dir="2700000" algn="tl">
                      <a:srgbClr val="C0C0C0"/>
                    </a:outerShdw>
                  </a:effectLst>
                  <a:latin typeface="黑体" pitchFamily="49" charset="-122"/>
                  <a:ea typeface="隶书" pitchFamily="49" charset="-122"/>
                </a:rPr>
                <a:t>10 </a:t>
              </a:r>
              <a:r>
                <a:rPr lang="zh-CN" altLang="en-US" sz="2000" dirty="0">
                  <a:solidFill>
                    <a:schemeClr val="tx1"/>
                  </a:solidFill>
                  <a:effectLst>
                    <a:outerShdw blurRad="38100" dist="38100" dir="2700000" algn="tl">
                      <a:srgbClr val="C0C0C0"/>
                    </a:outerShdw>
                  </a:effectLst>
                  <a:latin typeface="黑体" pitchFamily="49" charset="-122"/>
                  <a:ea typeface="隶书" pitchFamily="49" charset="-122"/>
                </a:rPr>
                <a:t>价格</a:t>
              </a:r>
            </a:p>
          </p:txBody>
        </p:sp>
        <p:sp>
          <p:nvSpPr>
            <p:cNvPr id="15" name="Text Box 6"/>
            <p:cNvSpPr txBox="1">
              <a:spLocks noChangeArrowheads="1"/>
            </p:cNvSpPr>
            <p:nvPr/>
          </p:nvSpPr>
          <p:spPr bwMode="auto">
            <a:xfrm>
              <a:off x="3924300" y="6092825"/>
              <a:ext cx="488950" cy="457200"/>
            </a:xfrm>
            <a:prstGeom prst="rect">
              <a:avLst/>
            </a:prstGeom>
            <a:noFill/>
            <a:ln w="19050" algn="ctr">
              <a:noFill/>
              <a:miter lim="800000"/>
              <a:headEnd type="none" w="med" len="lg"/>
              <a:tailEnd/>
            </a:ln>
            <a:effectLst/>
          </p:spPr>
          <p:txBody>
            <a:bodyPr lIns="92075" tIns="46038" rIns="92075" bIns="46038">
              <a:spAutoFit/>
            </a:bodyPr>
            <a:lstStyle/>
            <a:p>
              <a:pPr algn="ctr">
                <a:buClr>
                  <a:srgbClr val="FFFFFF"/>
                </a:buClr>
                <a:defRPr/>
              </a:pPr>
              <a:r>
                <a:rPr lang="zh-CN" altLang="en-US" sz="2400">
                  <a:solidFill>
                    <a:schemeClr val="tx1"/>
                  </a:solidFill>
                  <a:effectLst>
                    <a:outerShdw blurRad="38100" dist="38100" dir="2700000" algn="tl">
                      <a:srgbClr val="C0C0C0"/>
                    </a:outerShdw>
                  </a:effectLst>
                  <a:latin typeface="黑体" pitchFamily="49" charset="-122"/>
                  <a:ea typeface="隶书" pitchFamily="49" charset="-122"/>
                </a:rPr>
                <a:t>低</a:t>
              </a:r>
            </a:p>
          </p:txBody>
        </p:sp>
        <p:sp>
          <p:nvSpPr>
            <p:cNvPr id="16" name="Text Box 7"/>
            <p:cNvSpPr txBox="1">
              <a:spLocks noChangeArrowheads="1"/>
            </p:cNvSpPr>
            <p:nvPr/>
          </p:nvSpPr>
          <p:spPr bwMode="auto">
            <a:xfrm>
              <a:off x="7308850" y="6092825"/>
              <a:ext cx="488950" cy="457200"/>
            </a:xfrm>
            <a:prstGeom prst="rect">
              <a:avLst/>
            </a:prstGeom>
            <a:noFill/>
            <a:ln w="19050" algn="ctr">
              <a:noFill/>
              <a:miter lim="800000"/>
              <a:headEnd type="none" w="med" len="lg"/>
              <a:tailEnd/>
            </a:ln>
            <a:effectLst/>
          </p:spPr>
          <p:txBody>
            <a:bodyPr lIns="92075" tIns="46038" rIns="92075" bIns="46038">
              <a:spAutoFit/>
            </a:bodyPr>
            <a:lstStyle/>
            <a:p>
              <a:pPr algn="ctr">
                <a:buClr>
                  <a:srgbClr val="FFFFFF"/>
                </a:buClr>
                <a:defRPr/>
              </a:pPr>
              <a:r>
                <a:rPr lang="zh-CN" altLang="en-US" sz="2400" dirty="0">
                  <a:solidFill>
                    <a:schemeClr val="tx1"/>
                  </a:solidFill>
                  <a:effectLst>
                    <a:outerShdw blurRad="38100" dist="38100" dir="2700000" algn="tl">
                      <a:srgbClr val="C0C0C0"/>
                    </a:outerShdw>
                  </a:effectLst>
                  <a:latin typeface="黑体" pitchFamily="49" charset="-122"/>
                  <a:ea typeface="隶书" pitchFamily="49" charset="-122"/>
                </a:rPr>
                <a:t>高</a:t>
              </a:r>
            </a:p>
          </p:txBody>
        </p:sp>
        <p:sp>
          <p:nvSpPr>
            <p:cNvPr id="17" name="Text Box 8"/>
            <p:cNvSpPr txBox="1">
              <a:spLocks noChangeArrowheads="1"/>
            </p:cNvSpPr>
            <p:nvPr/>
          </p:nvSpPr>
          <p:spPr bwMode="auto">
            <a:xfrm>
              <a:off x="4572000" y="1844675"/>
              <a:ext cx="184150" cy="457200"/>
            </a:xfrm>
            <a:prstGeom prst="rect">
              <a:avLst/>
            </a:prstGeom>
            <a:noFill/>
            <a:ln w="19050" algn="ctr">
              <a:noFill/>
              <a:miter lim="800000"/>
              <a:headEnd type="none" w="med" len="lg"/>
              <a:tailEnd/>
            </a:ln>
            <a:effectLst/>
          </p:spPr>
          <p:txBody>
            <a:bodyPr wrap="none" lIns="92075" tIns="46038" rIns="92075" bIns="46038">
              <a:spAutoFit/>
            </a:bodyPr>
            <a:lstStyle/>
            <a:p>
              <a:pPr algn="ctr">
                <a:buClr>
                  <a:srgbClr val="FFFFFF"/>
                </a:buClr>
                <a:defRPr/>
              </a:pPr>
              <a:endParaRPr lang="zh-CN" altLang="zh-CN" sz="2400">
                <a:solidFill>
                  <a:schemeClr val="tx1"/>
                </a:solidFill>
                <a:effectLst>
                  <a:outerShdw blurRad="38100" dist="38100" dir="2700000" algn="tl">
                    <a:srgbClr val="C0C0C0"/>
                  </a:outerShdw>
                </a:effectLst>
                <a:latin typeface="黑体" pitchFamily="49" charset="-122"/>
                <a:ea typeface="隶书" pitchFamily="49" charset="-122"/>
              </a:endParaRPr>
            </a:p>
          </p:txBody>
        </p:sp>
        <p:sp>
          <p:nvSpPr>
            <p:cNvPr id="18" name="Text Box 9"/>
            <p:cNvSpPr txBox="1">
              <a:spLocks noChangeArrowheads="1"/>
            </p:cNvSpPr>
            <p:nvPr/>
          </p:nvSpPr>
          <p:spPr bwMode="auto">
            <a:xfrm>
              <a:off x="4911725" y="6216650"/>
              <a:ext cx="1200150" cy="396875"/>
            </a:xfrm>
            <a:prstGeom prst="rect">
              <a:avLst/>
            </a:prstGeom>
            <a:noFill/>
            <a:ln w="12700" algn="ctr">
              <a:noFill/>
              <a:miter lim="800000"/>
              <a:headEnd/>
              <a:tailEnd/>
            </a:ln>
            <a:effectLst/>
          </p:spPr>
          <p:txBody>
            <a:bodyPr>
              <a:spAutoFit/>
            </a:bodyPr>
            <a:lstStyle/>
            <a:p>
              <a:pPr>
                <a:defRPr/>
              </a:pPr>
              <a:r>
                <a:rPr lang="zh-CN" altLang="en-US" sz="2000" u="sng">
                  <a:solidFill>
                    <a:srgbClr val="0000FF"/>
                  </a:solidFill>
                  <a:effectLst>
                    <a:outerShdw blurRad="38100" dist="38100" dir="2700000" algn="tl">
                      <a:srgbClr val="C0C0C0"/>
                    </a:outerShdw>
                  </a:effectLst>
                  <a:ea typeface="隶书" pitchFamily="49" charset="-122"/>
                </a:rPr>
                <a:t>相对水平</a:t>
              </a:r>
            </a:p>
          </p:txBody>
        </p:sp>
        <p:sp>
          <p:nvSpPr>
            <p:cNvPr id="19" name="Line 10"/>
            <p:cNvSpPr>
              <a:spLocks noChangeShapeType="1"/>
            </p:cNvSpPr>
            <p:nvPr/>
          </p:nvSpPr>
          <p:spPr bwMode="auto">
            <a:xfrm>
              <a:off x="3924300" y="2349500"/>
              <a:ext cx="0" cy="8636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0" name="Line 11"/>
            <p:cNvSpPr>
              <a:spLocks noChangeShapeType="1"/>
            </p:cNvSpPr>
            <p:nvPr/>
          </p:nvSpPr>
          <p:spPr bwMode="auto">
            <a:xfrm>
              <a:off x="3924300" y="3213100"/>
              <a:ext cx="215900" cy="36036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1" name="Line 12"/>
            <p:cNvSpPr>
              <a:spLocks noChangeShapeType="1"/>
            </p:cNvSpPr>
            <p:nvPr/>
          </p:nvSpPr>
          <p:spPr bwMode="auto">
            <a:xfrm>
              <a:off x="4140200" y="3573463"/>
              <a:ext cx="0" cy="792162"/>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2" name="Line 13"/>
            <p:cNvSpPr>
              <a:spLocks noChangeShapeType="1"/>
            </p:cNvSpPr>
            <p:nvPr/>
          </p:nvSpPr>
          <p:spPr bwMode="auto">
            <a:xfrm>
              <a:off x="4140200" y="4365625"/>
              <a:ext cx="3384550" cy="4318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3" name="Line 14"/>
            <p:cNvSpPr>
              <a:spLocks noChangeShapeType="1"/>
            </p:cNvSpPr>
            <p:nvPr/>
          </p:nvSpPr>
          <p:spPr bwMode="auto">
            <a:xfrm>
              <a:off x="7524750" y="4797425"/>
              <a:ext cx="215900" cy="28733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4" name="Line 15"/>
            <p:cNvSpPr>
              <a:spLocks noChangeShapeType="1"/>
            </p:cNvSpPr>
            <p:nvPr/>
          </p:nvSpPr>
          <p:spPr bwMode="auto">
            <a:xfrm flipH="1">
              <a:off x="7596188" y="5084763"/>
              <a:ext cx="144462" cy="43180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5" name="Line 16"/>
            <p:cNvSpPr>
              <a:spLocks noChangeShapeType="1"/>
            </p:cNvSpPr>
            <p:nvPr/>
          </p:nvSpPr>
          <p:spPr bwMode="auto">
            <a:xfrm flipH="1">
              <a:off x="5148263" y="5516563"/>
              <a:ext cx="2447925" cy="504825"/>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6" name="Line 17"/>
            <p:cNvSpPr>
              <a:spLocks noChangeShapeType="1"/>
            </p:cNvSpPr>
            <p:nvPr/>
          </p:nvSpPr>
          <p:spPr bwMode="auto">
            <a:xfrm>
              <a:off x="5148263" y="2420938"/>
              <a:ext cx="0" cy="1944687"/>
            </a:xfrm>
            <a:prstGeom prst="line">
              <a:avLst/>
            </a:prstGeom>
            <a:noFill/>
            <a:ln w="38100">
              <a:solidFill>
                <a:srgbClr val="99FF33"/>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7" name="Line 18"/>
            <p:cNvSpPr>
              <a:spLocks noChangeShapeType="1"/>
            </p:cNvSpPr>
            <p:nvPr/>
          </p:nvSpPr>
          <p:spPr bwMode="auto">
            <a:xfrm flipH="1">
              <a:off x="4787900" y="4365625"/>
              <a:ext cx="360363" cy="431800"/>
            </a:xfrm>
            <a:prstGeom prst="line">
              <a:avLst/>
            </a:prstGeom>
            <a:noFill/>
            <a:ln w="38100">
              <a:solidFill>
                <a:srgbClr val="99FF33"/>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8" name="Line 19"/>
            <p:cNvSpPr>
              <a:spLocks noChangeShapeType="1"/>
            </p:cNvSpPr>
            <p:nvPr/>
          </p:nvSpPr>
          <p:spPr bwMode="auto">
            <a:xfrm>
              <a:off x="4787900" y="4797425"/>
              <a:ext cx="288925" cy="1223963"/>
            </a:xfrm>
            <a:prstGeom prst="line">
              <a:avLst/>
            </a:prstGeom>
            <a:noFill/>
            <a:ln w="38100">
              <a:solidFill>
                <a:srgbClr val="99FF33"/>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29" name="Line 20"/>
            <p:cNvSpPr>
              <a:spLocks noChangeShapeType="1"/>
            </p:cNvSpPr>
            <p:nvPr/>
          </p:nvSpPr>
          <p:spPr bwMode="auto">
            <a:xfrm flipH="1">
              <a:off x="6156325" y="2420938"/>
              <a:ext cx="215900" cy="360362"/>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0" name="Line 21"/>
            <p:cNvSpPr>
              <a:spLocks noChangeShapeType="1"/>
            </p:cNvSpPr>
            <p:nvPr/>
          </p:nvSpPr>
          <p:spPr bwMode="auto">
            <a:xfrm>
              <a:off x="6300788" y="2781300"/>
              <a:ext cx="0"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1" name="Line 22"/>
            <p:cNvSpPr>
              <a:spLocks noChangeShapeType="1"/>
            </p:cNvSpPr>
            <p:nvPr/>
          </p:nvSpPr>
          <p:spPr bwMode="auto">
            <a:xfrm>
              <a:off x="6156325" y="2781300"/>
              <a:ext cx="142875" cy="43180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2" name="Line 23"/>
            <p:cNvSpPr>
              <a:spLocks noChangeShapeType="1"/>
            </p:cNvSpPr>
            <p:nvPr/>
          </p:nvSpPr>
          <p:spPr bwMode="auto">
            <a:xfrm>
              <a:off x="6299200" y="3213100"/>
              <a:ext cx="0" cy="792163"/>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3" name="Line 24"/>
            <p:cNvSpPr>
              <a:spLocks noChangeShapeType="1"/>
            </p:cNvSpPr>
            <p:nvPr/>
          </p:nvSpPr>
          <p:spPr bwMode="auto">
            <a:xfrm flipH="1">
              <a:off x="6156325" y="4005263"/>
              <a:ext cx="142875" cy="43180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4" name="Line 25"/>
            <p:cNvSpPr>
              <a:spLocks noChangeShapeType="1"/>
            </p:cNvSpPr>
            <p:nvPr/>
          </p:nvSpPr>
          <p:spPr bwMode="auto">
            <a:xfrm>
              <a:off x="6156325" y="4437063"/>
              <a:ext cx="576263" cy="64770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5" name="Line 26"/>
            <p:cNvSpPr>
              <a:spLocks noChangeShapeType="1"/>
            </p:cNvSpPr>
            <p:nvPr/>
          </p:nvSpPr>
          <p:spPr bwMode="auto">
            <a:xfrm flipH="1">
              <a:off x="6083300" y="5084763"/>
              <a:ext cx="649288" cy="504825"/>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6" name="Line 27"/>
            <p:cNvSpPr>
              <a:spLocks noChangeShapeType="1"/>
            </p:cNvSpPr>
            <p:nvPr/>
          </p:nvSpPr>
          <p:spPr bwMode="auto">
            <a:xfrm>
              <a:off x="6083300" y="5589588"/>
              <a:ext cx="720725" cy="360362"/>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7" name="Text Box 28"/>
            <p:cNvSpPr txBox="1">
              <a:spLocks noChangeArrowheads="1"/>
            </p:cNvSpPr>
            <p:nvPr/>
          </p:nvSpPr>
          <p:spPr bwMode="auto">
            <a:xfrm>
              <a:off x="3492500" y="1844675"/>
              <a:ext cx="1473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a:defRPr sz="1000">
                  <a:solidFill>
                    <a:schemeClr val="bg2"/>
                  </a:solidFill>
                  <a:latin typeface="Arial" panose="020B0604020202020204" pitchFamily="34" charset="0"/>
                  <a:ea typeface="宋体" panose="02010600030101010101" pitchFamily="2" charset="-122"/>
                </a:defRPr>
              </a:lvl1pPr>
              <a:lvl2pPr marL="742950" indent="-285750">
                <a:defRPr sz="1000">
                  <a:solidFill>
                    <a:schemeClr val="bg2"/>
                  </a:solidFill>
                  <a:latin typeface="Arial" panose="020B0604020202020204" pitchFamily="34" charset="0"/>
                  <a:ea typeface="宋体" panose="02010600030101010101" pitchFamily="2" charset="-122"/>
                </a:defRPr>
              </a:lvl2pPr>
              <a:lvl3pPr marL="1143000" indent="-228600">
                <a:defRPr sz="1000">
                  <a:solidFill>
                    <a:schemeClr val="bg2"/>
                  </a:solidFill>
                  <a:latin typeface="Arial" panose="020B0604020202020204" pitchFamily="34" charset="0"/>
                  <a:ea typeface="宋体" panose="02010600030101010101" pitchFamily="2" charset="-122"/>
                </a:defRPr>
              </a:lvl3pPr>
              <a:lvl4pPr marL="1600200" indent="-228600">
                <a:defRPr sz="1000">
                  <a:solidFill>
                    <a:schemeClr val="bg2"/>
                  </a:solidFill>
                  <a:latin typeface="Arial" panose="020B0604020202020204" pitchFamily="34" charset="0"/>
                  <a:ea typeface="宋体" panose="02010600030101010101" pitchFamily="2" charset="-122"/>
                </a:defRPr>
              </a:lvl4pPr>
              <a:lvl5pPr marL="2057400" indent="-228600">
                <a:defRPr sz="10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9pPr>
            </a:lstStyle>
            <a:p>
              <a:r>
                <a:rPr lang="en-US" altLang="zh-CN" sz="2400" dirty="0">
                  <a:solidFill>
                    <a:srgbClr val="0000FF"/>
                  </a:solidFill>
                </a:rPr>
                <a:t>Formule1</a:t>
              </a:r>
            </a:p>
          </p:txBody>
        </p:sp>
        <p:sp>
          <p:nvSpPr>
            <p:cNvPr id="38" name="Text Box 29"/>
            <p:cNvSpPr txBox="1">
              <a:spLocks noChangeArrowheads="1"/>
            </p:cNvSpPr>
            <p:nvPr/>
          </p:nvSpPr>
          <p:spPr bwMode="auto">
            <a:xfrm>
              <a:off x="5724525" y="1916113"/>
              <a:ext cx="19621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a:defRPr sz="1000">
                  <a:solidFill>
                    <a:schemeClr val="bg2"/>
                  </a:solidFill>
                  <a:latin typeface="Arial" panose="020B0604020202020204" pitchFamily="34" charset="0"/>
                  <a:ea typeface="宋体" panose="02010600030101010101" pitchFamily="2" charset="-122"/>
                </a:defRPr>
              </a:lvl1pPr>
              <a:lvl2pPr marL="742950" indent="-285750">
                <a:defRPr sz="1000">
                  <a:solidFill>
                    <a:schemeClr val="bg2"/>
                  </a:solidFill>
                  <a:latin typeface="Arial" panose="020B0604020202020204" pitchFamily="34" charset="0"/>
                  <a:ea typeface="宋体" panose="02010600030101010101" pitchFamily="2" charset="-122"/>
                </a:defRPr>
              </a:lvl2pPr>
              <a:lvl3pPr marL="1143000" indent="-228600">
                <a:defRPr sz="1000">
                  <a:solidFill>
                    <a:schemeClr val="bg2"/>
                  </a:solidFill>
                  <a:latin typeface="Arial" panose="020B0604020202020204" pitchFamily="34" charset="0"/>
                  <a:ea typeface="宋体" panose="02010600030101010101" pitchFamily="2" charset="-122"/>
                </a:defRPr>
              </a:lvl3pPr>
              <a:lvl4pPr marL="1600200" indent="-228600">
                <a:defRPr sz="1000">
                  <a:solidFill>
                    <a:schemeClr val="bg2"/>
                  </a:solidFill>
                  <a:latin typeface="Arial" panose="020B0604020202020204" pitchFamily="34" charset="0"/>
                  <a:ea typeface="宋体" panose="02010600030101010101" pitchFamily="2" charset="-122"/>
                </a:defRPr>
              </a:lvl4pPr>
              <a:lvl5pPr marL="2057400" indent="-228600">
                <a:defRPr sz="10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9pPr>
            </a:lstStyle>
            <a:p>
              <a:r>
                <a:rPr lang="zh-CN" altLang="en-US" sz="2000">
                  <a:solidFill>
                    <a:srgbClr val="FF0000"/>
                  </a:solidFill>
                  <a:ea typeface="黑体" panose="02010609060101010101" pitchFamily="49" charset="-122"/>
                </a:rPr>
                <a:t>普通二星级酒店</a:t>
              </a:r>
            </a:p>
          </p:txBody>
        </p:sp>
        <p:sp>
          <p:nvSpPr>
            <p:cNvPr id="39" name="Text Box 30"/>
            <p:cNvSpPr txBox="1">
              <a:spLocks noChangeArrowheads="1"/>
            </p:cNvSpPr>
            <p:nvPr/>
          </p:nvSpPr>
          <p:spPr bwMode="auto">
            <a:xfrm>
              <a:off x="5219700" y="2636838"/>
              <a:ext cx="692150"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lgn="ctr">
                  <a:solidFill>
                    <a:srgbClr val="000000"/>
                  </a:solidFill>
                  <a:miter lim="800000"/>
                  <a:headEnd/>
                  <a:tailEnd/>
                </a14:hiddenLine>
              </a:ext>
            </a:extLst>
          </p:spPr>
          <p:txBody>
            <a:bodyPr wrap="none">
              <a:spAutoFit/>
            </a:bodyPr>
            <a:lstStyle>
              <a:lvl1pPr>
                <a:defRPr sz="1000">
                  <a:solidFill>
                    <a:schemeClr val="bg2"/>
                  </a:solidFill>
                  <a:latin typeface="Arial" panose="020B0604020202020204" pitchFamily="34" charset="0"/>
                  <a:ea typeface="宋体" panose="02010600030101010101" pitchFamily="2" charset="-122"/>
                </a:defRPr>
              </a:lvl1pPr>
              <a:lvl2pPr marL="742950" indent="-285750">
                <a:defRPr sz="1000">
                  <a:solidFill>
                    <a:schemeClr val="bg2"/>
                  </a:solidFill>
                  <a:latin typeface="Arial" panose="020B0604020202020204" pitchFamily="34" charset="0"/>
                  <a:ea typeface="宋体" panose="02010600030101010101" pitchFamily="2" charset="-122"/>
                </a:defRPr>
              </a:lvl2pPr>
              <a:lvl3pPr marL="1143000" indent="-228600">
                <a:defRPr sz="1000">
                  <a:solidFill>
                    <a:schemeClr val="bg2"/>
                  </a:solidFill>
                  <a:latin typeface="Arial" panose="020B0604020202020204" pitchFamily="34" charset="0"/>
                  <a:ea typeface="宋体" panose="02010600030101010101" pitchFamily="2" charset="-122"/>
                </a:defRPr>
              </a:lvl3pPr>
              <a:lvl4pPr marL="1600200" indent="-228600">
                <a:defRPr sz="1000">
                  <a:solidFill>
                    <a:schemeClr val="bg2"/>
                  </a:solidFill>
                  <a:latin typeface="Arial" panose="020B0604020202020204" pitchFamily="34" charset="0"/>
                  <a:ea typeface="宋体" panose="02010600030101010101" pitchFamily="2" charset="-122"/>
                </a:defRPr>
              </a:lvl4pPr>
              <a:lvl5pPr marL="2057400" indent="-228600">
                <a:defRPr sz="1000">
                  <a:solidFill>
                    <a:schemeClr val="bg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bg2"/>
                  </a:solidFill>
                  <a:latin typeface="Arial" panose="020B0604020202020204" pitchFamily="34" charset="0"/>
                  <a:ea typeface="宋体" panose="02010600030101010101" pitchFamily="2" charset="-122"/>
                </a:defRPr>
              </a:lvl9pPr>
            </a:lstStyle>
            <a:p>
              <a:r>
                <a:rPr lang="zh-CN" altLang="en-US" sz="2000">
                  <a:solidFill>
                    <a:srgbClr val="00FF00"/>
                  </a:solidFill>
                  <a:ea typeface="黑体" panose="02010609060101010101" pitchFamily="49" charset="-122"/>
                </a:rPr>
                <a:t>普通</a:t>
              </a:r>
            </a:p>
            <a:p>
              <a:r>
                <a:rPr lang="zh-CN" altLang="en-US" sz="2000">
                  <a:solidFill>
                    <a:srgbClr val="00FF00"/>
                  </a:solidFill>
                  <a:ea typeface="黑体" panose="02010609060101010101" pitchFamily="49" charset="-122"/>
                </a:rPr>
                <a:t>一星</a:t>
              </a:r>
            </a:p>
            <a:p>
              <a:r>
                <a:rPr lang="zh-CN" altLang="en-US" sz="2000">
                  <a:solidFill>
                    <a:srgbClr val="00FF00"/>
                  </a:solidFill>
                  <a:ea typeface="黑体" panose="02010609060101010101" pitchFamily="49" charset="-122"/>
                </a:rPr>
                <a:t>级酒</a:t>
              </a:r>
            </a:p>
            <a:p>
              <a:r>
                <a:rPr lang="zh-CN" altLang="en-US" sz="2000">
                  <a:solidFill>
                    <a:srgbClr val="00FF00"/>
                  </a:solidFill>
                  <a:ea typeface="黑体" panose="02010609060101010101" pitchFamily="49" charset="-122"/>
                </a:rPr>
                <a:t>店</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1+ppt_h/2"/>
                                          </p:val>
                                        </p:tav>
                                      </p:tavLst>
                                    </p:anim>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7"/>
                                        </p:tgtEl>
                                        <p:attrNameLst>
                                          <p:attrName>ppt_x</p:attrName>
                                        </p:attrNameLst>
                                      </p:cBhvr>
                                      <p:tavLst>
                                        <p:tav tm="0">
                                          <p:val>
                                            <p:strVal val="ppt_x"/>
                                          </p:val>
                                        </p:tav>
                                        <p:tav tm="100000">
                                          <p:val>
                                            <p:strVal val="ppt_x"/>
                                          </p:val>
                                        </p:tav>
                                      </p:tavLst>
                                    </p:anim>
                                    <p:anim calcmode="lin" valueType="num">
                                      <p:cBhvr additive="base">
                                        <p:cTn id="37" dur="500"/>
                                        <p:tgtEl>
                                          <p:spTgt spid="7"/>
                                        </p:tgtEl>
                                        <p:attrNameLst>
                                          <p:attrName>ppt_y</p:attrName>
                                        </p:attrNameLst>
                                      </p:cBhvr>
                                      <p:tavLst>
                                        <p:tav tm="0">
                                          <p:val>
                                            <p:strVal val="ppt_y"/>
                                          </p:val>
                                        </p:tav>
                                        <p:tav tm="100000">
                                          <p:val>
                                            <p:strVal val="1+ppt_h/2"/>
                                          </p:val>
                                        </p:tav>
                                      </p:tavLst>
                                    </p:anim>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ppt_x"/>
                                          </p:val>
                                        </p:tav>
                                      </p:tavLst>
                                    </p:anim>
                                    <p:anim calcmode="lin" valueType="num">
                                      <p:cBhvr additive="base">
                                        <p:cTn id="49" dur="500"/>
                                        <p:tgtEl>
                                          <p:spTgt spid="9"/>
                                        </p:tgtEl>
                                        <p:attrNameLst>
                                          <p:attrName>ppt_y</p:attrName>
                                        </p:attrNameLst>
                                      </p:cBhvr>
                                      <p:tavLst>
                                        <p:tav tm="0">
                                          <p:val>
                                            <p:strVal val="ppt_y"/>
                                          </p:val>
                                        </p:tav>
                                        <p:tav tm="100000">
                                          <p:val>
                                            <p:strVal val="1+ppt_h/2"/>
                                          </p:val>
                                        </p:tav>
                                      </p:tavLst>
                                    </p:anim>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a:t>
            </a:r>
          </a:p>
        </p:txBody>
      </p:sp>
      <p:sp>
        <p:nvSpPr>
          <p:cNvPr id="7" name="矩形 6"/>
          <p:cNvSpPr/>
          <p:nvPr/>
        </p:nvSpPr>
        <p:spPr>
          <a:xfrm>
            <a:off x="2357422" y="928676"/>
            <a:ext cx="6500858" cy="2509918"/>
          </a:xfrm>
          <a:prstGeom prst="rect">
            <a:avLst/>
          </a:prstGeom>
          <a:noFill/>
        </p:spPr>
        <p:txBody>
          <a:bodyPr wrap="square" lIns="68580" tIns="34290" rIns="68580" bIns="34290" rtlCol="0">
            <a:spAutoFit/>
          </a:bodyPr>
          <a:lstStyle/>
          <a:p>
            <a:pPr>
              <a:lnSpc>
                <a:spcPct val="150000"/>
              </a:lnSpc>
            </a:pPr>
            <a:r>
              <a:rPr lang="zh-CN" altLang="en-US" dirty="0">
                <a:latin typeface="微软雅黑" pitchFamily="34" charset="-122"/>
                <a:ea typeface="微软雅黑" pitchFamily="34" charset="-122"/>
              </a:rPr>
              <a:t>杨超的退火算法：</a:t>
            </a:r>
          </a:p>
          <a:p>
            <a:pPr defTabSz="914313">
              <a:spcBef>
                <a:spcPct val="20000"/>
              </a:spcBef>
              <a:defRPr/>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问题和背景</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在开发日本</a:t>
            </a:r>
            <a:r>
              <a:rPr lang="en-US" altLang="zh-CN" sz="1400" dirty="0">
                <a:solidFill>
                  <a:schemeClr val="tx1">
                    <a:lumMod val="75000"/>
                    <a:lumOff val="25000"/>
                  </a:schemeClr>
                </a:solidFill>
                <a:cs typeface="+mn-ea"/>
                <a:sym typeface="+mn-lt"/>
              </a:rPr>
              <a:t>WCF</a:t>
            </a:r>
            <a:r>
              <a:rPr lang="zh-CN" altLang="en-US" sz="1400" dirty="0">
                <a:solidFill>
                  <a:schemeClr val="tx1">
                    <a:lumMod val="75000"/>
                    <a:lumOff val="25000"/>
                  </a:schemeClr>
                </a:solidFill>
                <a:cs typeface="+mn-ea"/>
                <a:sym typeface="+mn-lt"/>
              </a:rPr>
              <a:t>项目中，退火算法遇到严重的效率问题</a:t>
            </a:r>
            <a:r>
              <a:rPr lang="en-US" altLang="zh-CN" sz="1400" dirty="0">
                <a:solidFill>
                  <a:schemeClr val="tx1">
                    <a:lumMod val="75000"/>
                    <a:lumOff val="25000"/>
                  </a:schemeClr>
                </a:solidFill>
                <a:cs typeface="+mn-ea"/>
                <a:sym typeface="+mn-lt"/>
              </a:rPr>
              <a:t>,	        </a:t>
            </a:r>
          </a:p>
          <a:p>
            <a:pPr defTabSz="914313">
              <a:spcBef>
                <a:spcPct val="20000"/>
              </a:spcBef>
              <a:defRPr/>
            </a:pP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全部数据一周都跑不完，效率太差，无法交付。</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解决方案</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只计算和前一次计算的变化的差异部分。</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成效</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原来测试数据需要</a:t>
            </a:r>
            <a:r>
              <a:rPr lang="en-US" altLang="zh-CN" sz="1400" dirty="0">
                <a:solidFill>
                  <a:schemeClr val="tx1">
                    <a:lumMod val="75000"/>
                    <a:lumOff val="25000"/>
                  </a:schemeClr>
                </a:solidFill>
                <a:cs typeface="+mn-ea"/>
                <a:sym typeface="+mn-lt"/>
              </a:rPr>
              <a:t>630</a:t>
            </a:r>
            <a:r>
              <a:rPr lang="zh-CN" altLang="en-US" sz="1400" dirty="0">
                <a:solidFill>
                  <a:schemeClr val="tx1">
                    <a:lumMod val="75000"/>
                    <a:lumOff val="25000"/>
                  </a:schemeClr>
                </a:solidFill>
                <a:cs typeface="+mn-ea"/>
                <a:sym typeface="+mn-lt"/>
              </a:rPr>
              <a:t>分钟计算完，现在</a:t>
            </a:r>
            <a:r>
              <a:rPr lang="en-US" altLang="zh-CN" sz="1400" dirty="0">
                <a:solidFill>
                  <a:schemeClr val="tx1">
                    <a:lumMod val="75000"/>
                    <a:lumOff val="25000"/>
                  </a:schemeClr>
                </a:solidFill>
                <a:cs typeface="+mn-ea"/>
                <a:sym typeface="+mn-lt"/>
              </a:rPr>
              <a:t>10</a:t>
            </a:r>
            <a:r>
              <a:rPr lang="zh-CN" altLang="en-US" sz="1400" dirty="0">
                <a:solidFill>
                  <a:schemeClr val="tx1">
                    <a:lumMod val="75000"/>
                    <a:lumOff val="25000"/>
                  </a:schemeClr>
                </a:solidFill>
                <a:cs typeface="+mn-ea"/>
                <a:sym typeface="+mn-lt"/>
              </a:rPr>
              <a:t>分钟计算完成，效率提高</a:t>
            </a:r>
            <a:r>
              <a:rPr lang="en-US" altLang="zh-CN" sz="1400" dirty="0">
                <a:solidFill>
                  <a:schemeClr val="tx1">
                    <a:lumMod val="75000"/>
                    <a:lumOff val="25000"/>
                  </a:schemeClr>
                </a:solidFill>
                <a:cs typeface="+mn-ea"/>
                <a:sym typeface="+mn-lt"/>
              </a:rPr>
              <a:t>63</a:t>
            </a:r>
            <a:r>
              <a:rPr lang="zh-CN" altLang="en-US" sz="1400" dirty="0">
                <a:solidFill>
                  <a:schemeClr val="tx1">
                    <a:lumMod val="75000"/>
                    <a:lumOff val="25000"/>
                  </a:schemeClr>
                </a:solidFill>
                <a:cs typeface="+mn-ea"/>
                <a:sym typeface="+mn-lt"/>
              </a:rPr>
              <a:t>倍</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效率提升超出客户期望，卓越的完成了效率提升目标。</a:t>
            </a:r>
            <a:endParaRPr lang="en-US" altLang="zh-CN" sz="1400" dirty="0">
              <a:solidFill>
                <a:schemeClr val="tx1">
                  <a:lumMod val="75000"/>
                  <a:lumOff val="25000"/>
                </a:schemeClr>
              </a:solidFill>
              <a:cs typeface="+mn-ea"/>
              <a:sym typeface="+mn-lt"/>
            </a:endParaRPr>
          </a:p>
        </p:txBody>
      </p:sp>
      <p:pic>
        <p:nvPicPr>
          <p:cNvPr id="1026" name="Picture 2"/>
          <p:cNvPicPr>
            <a:picLocks noChangeAspect="1" noChangeArrowheads="1"/>
          </p:cNvPicPr>
          <p:nvPr/>
        </p:nvPicPr>
        <p:blipFill>
          <a:blip r:embed="rId3"/>
          <a:srcRect/>
          <a:stretch>
            <a:fillRect/>
          </a:stretch>
        </p:blipFill>
        <p:spPr bwMode="auto">
          <a:xfrm>
            <a:off x="357159" y="1000114"/>
            <a:ext cx="2053107" cy="2438480"/>
          </a:xfrm>
          <a:prstGeom prst="rect">
            <a:avLst/>
          </a:prstGeom>
          <a:noFill/>
          <a:ln w="9525">
            <a:noFill/>
            <a:miter lim="800000"/>
            <a:headEnd/>
            <a:tailEnd/>
          </a:ln>
          <a:effectLst/>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a:t>
            </a:r>
          </a:p>
        </p:txBody>
      </p:sp>
      <p:grpSp>
        <p:nvGrpSpPr>
          <p:cNvPr id="6" name="组合 5"/>
          <p:cNvGrpSpPr/>
          <p:nvPr/>
        </p:nvGrpSpPr>
        <p:grpSpPr>
          <a:xfrm>
            <a:off x="428596" y="928676"/>
            <a:ext cx="4071966" cy="2928958"/>
            <a:chOff x="1340567" y="1349152"/>
            <a:chExt cx="5976121" cy="4339166"/>
          </a:xfrm>
        </p:grpSpPr>
        <p:sp>
          <p:nvSpPr>
            <p:cNvPr id="8" name="Oval 2"/>
            <p:cNvSpPr>
              <a:spLocks noChangeArrowheads="1"/>
            </p:cNvSpPr>
            <p:nvPr/>
          </p:nvSpPr>
          <p:spPr bwMode="auto">
            <a:xfrm>
              <a:off x="2420877" y="2093008"/>
              <a:ext cx="3631470" cy="3595310"/>
            </a:xfrm>
            <a:prstGeom prst="ellipse">
              <a:avLst/>
            </a:prstGeom>
            <a:solidFill>
              <a:schemeClr val="bg1"/>
            </a:solidFill>
            <a:ln w="6350" algn="ctr">
              <a:solidFill>
                <a:srgbClr val="FF3300"/>
              </a:solidFill>
              <a:round/>
              <a:headEnd/>
              <a:tailEnd/>
            </a:ln>
            <a:effectLst>
              <a:outerShdw dist="107763" dir="2700000" algn="ctr" rotWithShape="0">
                <a:srgbClr val="808080">
                  <a:alpha val="50000"/>
                </a:srgb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9" name="Line 4"/>
            <p:cNvSpPr>
              <a:spLocks noChangeShapeType="1"/>
            </p:cNvSpPr>
            <p:nvPr/>
          </p:nvSpPr>
          <p:spPr bwMode="auto">
            <a:xfrm flipH="1">
              <a:off x="1899686" y="2652413"/>
              <a:ext cx="1747601" cy="0"/>
            </a:xfrm>
            <a:prstGeom prst="line">
              <a:avLst/>
            </a:prstGeom>
            <a:noFill/>
            <a:ln w="38100">
              <a:solidFill>
                <a:srgbClr val="006699"/>
              </a:solidFill>
              <a:prstDash val="dash"/>
              <a:round/>
              <a:headEnd type="triangle" w="med" len="med"/>
              <a:tailEnd type="none" w="med" len="med"/>
            </a:ln>
          </p:spPr>
          <p:txBody>
            <a:bodyPr lIns="83448" tIns="41724" rIns="83448" bIns="41724"/>
            <a:lstStyle/>
            <a:p>
              <a:endParaRPr lang="zh-CN" altLang="en-US">
                <a:latin typeface="微软雅黑" pitchFamily="34" charset="-122"/>
                <a:ea typeface="微软雅黑" pitchFamily="34" charset="-122"/>
              </a:endParaRPr>
            </a:p>
          </p:txBody>
        </p:sp>
        <p:sp>
          <p:nvSpPr>
            <p:cNvPr id="10" name="Freeform 5"/>
            <p:cNvSpPr>
              <a:spLocks/>
            </p:cNvSpPr>
            <p:nvPr/>
          </p:nvSpPr>
          <p:spPr bwMode="auto">
            <a:xfrm>
              <a:off x="3696456" y="2328866"/>
              <a:ext cx="1208149" cy="560917"/>
            </a:xfrm>
            <a:custGeom>
              <a:avLst/>
              <a:gdLst/>
              <a:ahLst/>
              <a:cxnLst>
                <a:cxn ang="0">
                  <a:pos x="0" y="471"/>
                </a:cxn>
                <a:cxn ang="0">
                  <a:pos x="1073" y="471"/>
                </a:cxn>
                <a:cxn ang="0">
                  <a:pos x="1073" y="0"/>
                </a:cxn>
                <a:cxn ang="0">
                  <a:pos x="0" y="0"/>
                </a:cxn>
                <a:cxn ang="0">
                  <a:pos x="0" y="471"/>
                </a:cxn>
                <a:cxn ang="0">
                  <a:pos x="0" y="471"/>
                </a:cxn>
              </a:cxnLst>
              <a:rect l="0" t="0" r="r" b="b"/>
              <a:pathLst>
                <a:path w="1074" h="472">
                  <a:moveTo>
                    <a:pt x="0" y="471"/>
                  </a:moveTo>
                  <a:lnTo>
                    <a:pt x="1073" y="471"/>
                  </a:lnTo>
                  <a:lnTo>
                    <a:pt x="1073" y="0"/>
                  </a:lnTo>
                  <a:lnTo>
                    <a:pt x="0" y="0"/>
                  </a:lnTo>
                  <a:lnTo>
                    <a:pt x="0" y="471"/>
                  </a:lnTo>
                  <a:lnTo>
                    <a:pt x="0" y="471"/>
                  </a:lnTo>
                </a:path>
              </a:pathLst>
            </a:custGeom>
            <a:solidFill>
              <a:srgbClr val="8ED6D8"/>
            </a:solidFill>
            <a:ln w="9525" cap="flat" cmpd="sng">
              <a:solidFill>
                <a:schemeClr val="tx1"/>
              </a:solidFill>
              <a:prstDash val="solid"/>
              <a:round/>
              <a:headEnd type="none" w="med" len="med"/>
              <a:tailEnd type="none" w="med" len="med"/>
            </a:ln>
            <a:effectLst>
              <a:outerShdw dist="107763" dir="2700000" algn="ctr" rotWithShape="0">
                <a:srgbClr val="404040">
                  <a:alpha val="50000"/>
                </a:srgb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11" name="Text Box 6"/>
            <p:cNvSpPr txBox="1">
              <a:spLocks noChangeArrowheads="1"/>
            </p:cNvSpPr>
            <p:nvPr/>
          </p:nvSpPr>
          <p:spPr bwMode="auto">
            <a:xfrm>
              <a:off x="3700671" y="2415044"/>
              <a:ext cx="1188481" cy="361345"/>
            </a:xfrm>
            <a:prstGeom prst="rect">
              <a:avLst/>
            </a:prstGeom>
            <a:noFill/>
            <a:ln w="9525">
              <a:noFill/>
              <a:miter lim="800000"/>
              <a:headEnd/>
              <a:tailEnd/>
            </a:ln>
            <a:effectLst>
              <a:outerShdw dist="17961" dir="2700000" algn="ctr" rotWithShape="0">
                <a:schemeClr val="bg1"/>
              </a:outerShdw>
            </a:effectLst>
          </p:spPr>
          <p:txBody>
            <a:bodyPr lIns="0" tIns="0" rIns="0" bIns="0" anchor="ctr"/>
            <a:lstStyle/>
            <a:p>
              <a:pPr lvl="0" algn="ctr" defTabSz="443318">
                <a:buClr>
                  <a:srgbClr val="808080"/>
                </a:buClr>
                <a:buSzPct val="90000"/>
                <a:defRPr/>
              </a:pPr>
              <a:r>
                <a:rPr lang="zh-CN" altLang="en-US" sz="1200" dirty="0"/>
                <a:t>增加日志打印</a:t>
              </a:r>
              <a:endParaRPr lang="en-US" altLang="zh-CN" sz="1200" dirty="0"/>
            </a:p>
          </p:txBody>
        </p:sp>
        <p:sp>
          <p:nvSpPr>
            <p:cNvPr id="12" name="Freeform 7"/>
            <p:cNvSpPr>
              <a:spLocks/>
            </p:cNvSpPr>
            <p:nvPr/>
          </p:nvSpPr>
          <p:spPr bwMode="auto">
            <a:xfrm>
              <a:off x="3640264" y="4877937"/>
              <a:ext cx="1219387" cy="622905"/>
            </a:xfrm>
            <a:custGeom>
              <a:avLst/>
              <a:gdLst/>
              <a:ahLst/>
              <a:cxnLst>
                <a:cxn ang="0">
                  <a:pos x="0" y="471"/>
                </a:cxn>
                <a:cxn ang="0">
                  <a:pos x="1073" y="471"/>
                </a:cxn>
                <a:cxn ang="0">
                  <a:pos x="1073" y="0"/>
                </a:cxn>
                <a:cxn ang="0">
                  <a:pos x="0" y="0"/>
                </a:cxn>
                <a:cxn ang="0">
                  <a:pos x="0" y="471"/>
                </a:cxn>
                <a:cxn ang="0">
                  <a:pos x="0" y="471"/>
                </a:cxn>
              </a:cxnLst>
              <a:rect l="0" t="0" r="r" b="b"/>
              <a:pathLst>
                <a:path w="1074" h="472">
                  <a:moveTo>
                    <a:pt x="0" y="471"/>
                  </a:moveTo>
                  <a:lnTo>
                    <a:pt x="1073" y="471"/>
                  </a:lnTo>
                  <a:lnTo>
                    <a:pt x="1073" y="0"/>
                  </a:lnTo>
                  <a:lnTo>
                    <a:pt x="0" y="0"/>
                  </a:lnTo>
                  <a:lnTo>
                    <a:pt x="0" y="471"/>
                  </a:lnTo>
                  <a:lnTo>
                    <a:pt x="0" y="471"/>
                  </a:lnTo>
                </a:path>
              </a:pathLst>
            </a:custGeom>
            <a:solidFill>
              <a:srgbClr val="8ED6D8"/>
            </a:solidFill>
            <a:ln w="9525" cap="flat" cmpd="sng">
              <a:solidFill>
                <a:schemeClr val="tx1"/>
              </a:solidFill>
              <a:prstDash val="solid"/>
              <a:round/>
              <a:headEnd type="none" w="med" len="med"/>
              <a:tailEnd type="none" w="med" len="med"/>
            </a:ln>
            <a:effectLst>
              <a:outerShdw dist="107763" dir="2700000" algn="ctr" rotWithShape="0">
                <a:srgbClr val="404040">
                  <a:alpha val="50000"/>
                </a:srgb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13" name="Text Box 8"/>
            <p:cNvSpPr txBox="1">
              <a:spLocks noChangeArrowheads="1"/>
            </p:cNvSpPr>
            <p:nvPr/>
          </p:nvSpPr>
          <p:spPr bwMode="auto">
            <a:xfrm>
              <a:off x="3574237" y="4927830"/>
              <a:ext cx="1217983" cy="501952"/>
            </a:xfrm>
            <a:prstGeom prst="rect">
              <a:avLst/>
            </a:prstGeom>
            <a:noFill/>
            <a:ln w="9525" algn="ctr">
              <a:noFill/>
              <a:miter lim="800000"/>
              <a:headEnd/>
              <a:tailEnd/>
            </a:ln>
            <a:effectLst>
              <a:outerShdw dist="17961" dir="2700000" algn="ctr" rotWithShape="0">
                <a:schemeClr val="bg1"/>
              </a:outerShdw>
            </a:effectLst>
          </p:spPr>
          <p:txBody>
            <a:bodyPr lIns="0" tIns="0" rIns="0" bIns="0" anchor="ctr"/>
            <a:lstStyle/>
            <a:p>
              <a:pPr algn="ctr"/>
              <a:r>
                <a:rPr lang="zh-CN" altLang="en-US" sz="1000" dirty="0"/>
                <a:t>   针对耗时不正常的分析原因</a:t>
              </a:r>
            </a:p>
          </p:txBody>
        </p:sp>
        <p:sp>
          <p:nvSpPr>
            <p:cNvPr id="14" name="Freeform 10"/>
            <p:cNvSpPr>
              <a:spLocks/>
            </p:cNvSpPr>
            <p:nvPr/>
          </p:nvSpPr>
          <p:spPr bwMode="auto">
            <a:xfrm>
              <a:off x="6801118" y="2068818"/>
              <a:ext cx="515570" cy="3593798"/>
            </a:xfrm>
            <a:custGeom>
              <a:avLst/>
              <a:gdLst/>
              <a:ahLst/>
              <a:cxnLst>
                <a:cxn ang="0">
                  <a:pos x="0" y="2696"/>
                </a:cxn>
                <a:cxn ang="0">
                  <a:pos x="270" y="2696"/>
                </a:cxn>
                <a:cxn ang="0">
                  <a:pos x="270" y="0"/>
                </a:cxn>
                <a:cxn ang="0">
                  <a:pos x="0" y="0"/>
                </a:cxn>
                <a:cxn ang="0">
                  <a:pos x="0" y="2696"/>
                </a:cxn>
                <a:cxn ang="0">
                  <a:pos x="0" y="2696"/>
                </a:cxn>
              </a:cxnLst>
              <a:rect l="0" t="0" r="r" b="b"/>
              <a:pathLst>
                <a:path w="271" h="2697">
                  <a:moveTo>
                    <a:pt x="0" y="2696"/>
                  </a:moveTo>
                  <a:lnTo>
                    <a:pt x="270" y="2696"/>
                  </a:lnTo>
                  <a:lnTo>
                    <a:pt x="270" y="0"/>
                  </a:lnTo>
                  <a:lnTo>
                    <a:pt x="0" y="0"/>
                  </a:lnTo>
                  <a:lnTo>
                    <a:pt x="0" y="2696"/>
                  </a:lnTo>
                  <a:lnTo>
                    <a:pt x="0" y="2696"/>
                  </a:lnTo>
                </a:path>
              </a:pathLst>
            </a:custGeom>
            <a:solidFill>
              <a:srgbClr val="8ED6D8"/>
            </a:solidFill>
            <a:ln w="18415" cap="flat" cmpd="sng">
              <a:solidFill>
                <a:srgbClr val="000000"/>
              </a:solidFill>
              <a:prstDash val="solid"/>
              <a:round/>
              <a:headEnd type="none" w="med" len="med"/>
              <a:tailEnd type="none" w="med" len="med"/>
            </a:ln>
            <a:effectLst>
              <a:outerShdw dist="107763" dir="2700000" algn="ctr" rotWithShape="0">
                <a:schemeClr val="bg2">
                  <a:alpha val="50000"/>
                </a:scheme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15" name="Freeform 11"/>
            <p:cNvSpPr>
              <a:spLocks/>
            </p:cNvSpPr>
            <p:nvPr/>
          </p:nvSpPr>
          <p:spPr bwMode="auto">
            <a:xfrm>
              <a:off x="1340567" y="2068818"/>
              <a:ext cx="559120" cy="3593798"/>
            </a:xfrm>
            <a:custGeom>
              <a:avLst/>
              <a:gdLst/>
              <a:ahLst/>
              <a:cxnLst>
                <a:cxn ang="0">
                  <a:pos x="0" y="2696"/>
                </a:cxn>
                <a:cxn ang="0">
                  <a:pos x="271" y="2696"/>
                </a:cxn>
                <a:cxn ang="0">
                  <a:pos x="271" y="0"/>
                </a:cxn>
                <a:cxn ang="0">
                  <a:pos x="0" y="0"/>
                </a:cxn>
                <a:cxn ang="0">
                  <a:pos x="0" y="2696"/>
                </a:cxn>
                <a:cxn ang="0">
                  <a:pos x="0" y="2696"/>
                </a:cxn>
              </a:cxnLst>
              <a:rect l="0" t="0" r="r" b="b"/>
              <a:pathLst>
                <a:path w="272" h="2697">
                  <a:moveTo>
                    <a:pt x="0" y="2696"/>
                  </a:moveTo>
                  <a:lnTo>
                    <a:pt x="271" y="2696"/>
                  </a:lnTo>
                  <a:lnTo>
                    <a:pt x="271" y="0"/>
                  </a:lnTo>
                  <a:lnTo>
                    <a:pt x="0" y="0"/>
                  </a:lnTo>
                  <a:lnTo>
                    <a:pt x="0" y="2696"/>
                  </a:lnTo>
                  <a:lnTo>
                    <a:pt x="0" y="2696"/>
                  </a:lnTo>
                </a:path>
              </a:pathLst>
            </a:custGeom>
            <a:solidFill>
              <a:srgbClr val="8ED6D8"/>
            </a:solidFill>
            <a:ln w="18415" cap="flat" cmpd="sng">
              <a:solidFill>
                <a:srgbClr val="000000"/>
              </a:solidFill>
              <a:prstDash val="solid"/>
              <a:round/>
              <a:headEnd type="none" w="med" len="med"/>
              <a:tailEnd type="none" w="med" len="med"/>
            </a:ln>
            <a:effectLst>
              <a:outerShdw dist="107763" dir="2700000" algn="ctr" rotWithShape="0">
                <a:schemeClr val="bg2">
                  <a:alpha val="50000"/>
                </a:scheme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16" name="Rectangle 12"/>
            <p:cNvSpPr>
              <a:spLocks noChangeArrowheads="1"/>
            </p:cNvSpPr>
            <p:nvPr/>
          </p:nvSpPr>
          <p:spPr bwMode="auto">
            <a:xfrm>
              <a:off x="2284608" y="1349152"/>
              <a:ext cx="3963009" cy="456595"/>
            </a:xfrm>
            <a:prstGeom prst="rect">
              <a:avLst/>
            </a:prstGeom>
            <a:solidFill>
              <a:srgbClr val="8ED6D8"/>
            </a:solidFill>
            <a:ln w="6350">
              <a:solidFill>
                <a:srgbClr val="111111"/>
              </a:solidFill>
              <a:miter lim="800000"/>
              <a:headEnd/>
              <a:tailEnd/>
            </a:ln>
            <a:effectLst>
              <a:outerShdw dist="107763" dir="2700000" algn="ctr" rotWithShape="0">
                <a:srgbClr val="808080">
                  <a:alpha val="50000"/>
                </a:srgb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17" name="Rectangle 13"/>
            <p:cNvSpPr>
              <a:spLocks noChangeArrowheads="1"/>
            </p:cNvSpPr>
            <p:nvPr/>
          </p:nvSpPr>
          <p:spPr bwMode="auto">
            <a:xfrm>
              <a:off x="3017926" y="1432306"/>
              <a:ext cx="1817805" cy="215444"/>
            </a:xfrm>
            <a:prstGeom prst="rect">
              <a:avLst/>
            </a:prstGeom>
            <a:noFill/>
            <a:ln w="9525">
              <a:noFill/>
              <a:miter lim="800000"/>
              <a:headEnd/>
              <a:tailEnd/>
            </a:ln>
          </p:spPr>
          <p:txBody>
            <a:bodyPr wrap="none" lIns="0" tIns="0" rIns="0" bIns="0">
              <a:spAutoFit/>
            </a:bodyPr>
            <a:lstStyle/>
            <a:p>
              <a:pPr defTabSz="914163" eaLnBrk="0" fontAlgn="b" hangingPunct="0"/>
              <a:r>
                <a:rPr lang="zh-CN" altLang="en-US" sz="1400" dirty="0">
                  <a:latin typeface="微软雅黑" pitchFamily="34" charset="-122"/>
                  <a:ea typeface="微软雅黑" pitchFamily="34" charset="-122"/>
                </a:rPr>
                <a:t>              退火效率优化</a:t>
              </a:r>
            </a:p>
          </p:txBody>
        </p:sp>
        <p:sp>
          <p:nvSpPr>
            <p:cNvPr id="18" name="Rectangle 14"/>
            <p:cNvSpPr>
              <a:spLocks noChangeArrowheads="1"/>
            </p:cNvSpPr>
            <p:nvPr/>
          </p:nvSpPr>
          <p:spPr bwMode="auto">
            <a:xfrm>
              <a:off x="3720338" y="1622807"/>
              <a:ext cx="65" cy="153888"/>
            </a:xfrm>
            <a:prstGeom prst="rect">
              <a:avLst/>
            </a:prstGeom>
            <a:noFill/>
            <a:ln w="9525">
              <a:noFill/>
              <a:miter lim="800000"/>
              <a:headEnd/>
              <a:tailEnd/>
            </a:ln>
          </p:spPr>
          <p:txBody>
            <a:bodyPr wrap="none" lIns="0" tIns="0" rIns="0" bIns="0">
              <a:spAutoFit/>
            </a:bodyPr>
            <a:lstStyle/>
            <a:p>
              <a:pPr defTabSz="914163" eaLnBrk="0" fontAlgn="b" hangingPunct="0"/>
              <a:endParaRPr lang="zh-CN" altLang="en-US" sz="1000" i="1" dirty="0">
                <a:latin typeface="微软雅黑" pitchFamily="34" charset="-122"/>
                <a:ea typeface="微软雅黑" pitchFamily="34" charset="-122"/>
              </a:endParaRPr>
            </a:p>
          </p:txBody>
        </p:sp>
        <p:sp>
          <p:nvSpPr>
            <p:cNvPr id="19" name="Freeform 15"/>
            <p:cNvSpPr>
              <a:spLocks/>
            </p:cNvSpPr>
            <p:nvPr/>
          </p:nvSpPr>
          <p:spPr bwMode="auto">
            <a:xfrm>
              <a:off x="2583837" y="3588282"/>
              <a:ext cx="1158979" cy="489857"/>
            </a:xfrm>
            <a:custGeom>
              <a:avLst/>
              <a:gdLst/>
              <a:ahLst/>
              <a:cxnLst>
                <a:cxn ang="0">
                  <a:pos x="0" y="471"/>
                </a:cxn>
                <a:cxn ang="0">
                  <a:pos x="1073" y="471"/>
                </a:cxn>
                <a:cxn ang="0">
                  <a:pos x="1073" y="0"/>
                </a:cxn>
                <a:cxn ang="0">
                  <a:pos x="0" y="0"/>
                </a:cxn>
                <a:cxn ang="0">
                  <a:pos x="0" y="471"/>
                </a:cxn>
                <a:cxn ang="0">
                  <a:pos x="0" y="471"/>
                </a:cxn>
              </a:cxnLst>
              <a:rect l="0" t="0" r="r" b="b"/>
              <a:pathLst>
                <a:path w="1074" h="472">
                  <a:moveTo>
                    <a:pt x="0" y="471"/>
                  </a:moveTo>
                  <a:lnTo>
                    <a:pt x="1073" y="471"/>
                  </a:lnTo>
                  <a:lnTo>
                    <a:pt x="1073" y="0"/>
                  </a:lnTo>
                  <a:lnTo>
                    <a:pt x="0" y="0"/>
                  </a:lnTo>
                  <a:lnTo>
                    <a:pt x="0" y="471"/>
                  </a:lnTo>
                  <a:lnTo>
                    <a:pt x="0" y="471"/>
                  </a:lnTo>
                </a:path>
              </a:pathLst>
            </a:custGeom>
            <a:solidFill>
              <a:srgbClr val="8ED6D8"/>
            </a:solidFill>
            <a:ln w="9525" cap="flat" cmpd="sng">
              <a:solidFill>
                <a:schemeClr val="tx1"/>
              </a:solidFill>
              <a:prstDash val="solid"/>
              <a:round/>
              <a:headEnd type="none" w="med" len="med"/>
              <a:tailEnd type="none" w="med" len="med"/>
            </a:ln>
            <a:effectLst>
              <a:outerShdw dist="107763" dir="2700000" algn="ctr" rotWithShape="0">
                <a:srgbClr val="404040">
                  <a:alpha val="50000"/>
                </a:srgbClr>
              </a:outerShdw>
            </a:effectLst>
          </p:spPr>
          <p:txBody>
            <a:bodyPr lIns="83448" tIns="41724" rIns="83448" bIns="41724"/>
            <a:lstStyle/>
            <a:p>
              <a:pPr>
                <a:defRPr/>
              </a:pPr>
              <a:endParaRPr lang="zh-CN" altLang="en-US">
                <a:latin typeface="微软雅黑" pitchFamily="34" charset="-122"/>
                <a:ea typeface="微软雅黑" pitchFamily="34" charset="-122"/>
              </a:endParaRPr>
            </a:p>
          </p:txBody>
        </p:sp>
        <p:sp>
          <p:nvSpPr>
            <p:cNvPr id="20" name="Text Box 16"/>
            <p:cNvSpPr txBox="1">
              <a:spLocks noChangeArrowheads="1"/>
            </p:cNvSpPr>
            <p:nvPr/>
          </p:nvSpPr>
          <p:spPr bwMode="auto">
            <a:xfrm>
              <a:off x="2651268" y="3717032"/>
              <a:ext cx="1080309" cy="362857"/>
            </a:xfrm>
            <a:prstGeom prst="rect">
              <a:avLst/>
            </a:prstGeom>
            <a:noFill/>
            <a:ln w="9525" algn="ctr">
              <a:noFill/>
              <a:miter lim="800000"/>
              <a:headEnd/>
              <a:tailEnd/>
            </a:ln>
            <a:effectLst>
              <a:outerShdw dist="17961" dir="2700000" algn="ctr" rotWithShape="0">
                <a:schemeClr val="bg1"/>
              </a:outerShdw>
            </a:effectLst>
          </p:spPr>
          <p:txBody>
            <a:bodyPr lIns="0" tIns="0" rIns="0" bIns="0" anchor="ctr"/>
            <a:lstStyle/>
            <a:p>
              <a:pPr algn="ctr"/>
              <a:r>
                <a:rPr lang="zh-CN" altLang="en-US" sz="1200" dirty="0"/>
                <a:t>找出耗时长的环节</a:t>
              </a:r>
            </a:p>
            <a:p>
              <a:pPr lvl="0"/>
              <a:endParaRPr lang="zh-CN" altLang="en-US" sz="1200" dirty="0"/>
            </a:p>
          </p:txBody>
        </p:sp>
        <p:sp>
          <p:nvSpPr>
            <p:cNvPr id="21" name="Freeform 17"/>
            <p:cNvSpPr>
              <a:spLocks/>
            </p:cNvSpPr>
            <p:nvPr/>
          </p:nvSpPr>
          <p:spPr bwMode="auto">
            <a:xfrm>
              <a:off x="4788024" y="3645024"/>
              <a:ext cx="1251698" cy="499936"/>
            </a:xfrm>
            <a:custGeom>
              <a:avLst/>
              <a:gdLst/>
              <a:ahLst/>
              <a:cxnLst>
                <a:cxn ang="0">
                  <a:pos x="0" y="471"/>
                </a:cxn>
                <a:cxn ang="0">
                  <a:pos x="1073" y="471"/>
                </a:cxn>
                <a:cxn ang="0">
                  <a:pos x="1073" y="0"/>
                </a:cxn>
                <a:cxn ang="0">
                  <a:pos x="0" y="0"/>
                </a:cxn>
                <a:cxn ang="0">
                  <a:pos x="0" y="471"/>
                </a:cxn>
                <a:cxn ang="0">
                  <a:pos x="0" y="471"/>
                </a:cxn>
              </a:cxnLst>
              <a:rect l="0" t="0" r="r" b="b"/>
              <a:pathLst>
                <a:path w="1074" h="472">
                  <a:moveTo>
                    <a:pt x="0" y="471"/>
                  </a:moveTo>
                  <a:lnTo>
                    <a:pt x="1073" y="471"/>
                  </a:lnTo>
                  <a:lnTo>
                    <a:pt x="1073" y="0"/>
                  </a:lnTo>
                  <a:lnTo>
                    <a:pt x="0" y="0"/>
                  </a:lnTo>
                  <a:lnTo>
                    <a:pt x="0" y="471"/>
                  </a:lnTo>
                  <a:lnTo>
                    <a:pt x="0" y="471"/>
                  </a:lnTo>
                </a:path>
              </a:pathLst>
            </a:custGeom>
            <a:solidFill>
              <a:srgbClr val="8ED6D8"/>
            </a:solidFill>
            <a:ln w="9525" cap="flat" cmpd="sng">
              <a:solidFill>
                <a:schemeClr val="tx1"/>
              </a:solidFill>
              <a:prstDash val="solid"/>
              <a:round/>
              <a:headEnd type="none" w="med" len="med"/>
              <a:tailEnd type="none" w="med" len="med"/>
            </a:ln>
            <a:effectLst>
              <a:outerShdw dist="107763" dir="2700000" algn="ctr" rotWithShape="0">
                <a:srgbClr val="404040">
                  <a:alpha val="50000"/>
                </a:srgbClr>
              </a:outerShdw>
            </a:effectLst>
          </p:spPr>
          <p:txBody>
            <a:bodyPr lIns="83448" tIns="41724" rIns="83448" bIns="41724"/>
            <a:lstStyle/>
            <a:p>
              <a:pPr algn="ctr">
                <a:defRPr/>
              </a:pPr>
              <a:r>
                <a:rPr lang="zh-CN" altLang="en-US" sz="1000" dirty="0"/>
                <a:t>确定解决方案，修改代码进行优化</a:t>
              </a:r>
            </a:p>
          </p:txBody>
        </p:sp>
        <p:sp>
          <p:nvSpPr>
            <p:cNvPr id="22" name="Text Box 18"/>
            <p:cNvSpPr txBox="1">
              <a:spLocks noChangeArrowheads="1"/>
            </p:cNvSpPr>
            <p:nvPr/>
          </p:nvSpPr>
          <p:spPr bwMode="auto">
            <a:xfrm>
              <a:off x="4726192" y="3573163"/>
              <a:ext cx="1170219" cy="423333"/>
            </a:xfrm>
            <a:prstGeom prst="rect">
              <a:avLst/>
            </a:prstGeom>
            <a:noFill/>
            <a:ln w="9525" algn="ctr">
              <a:noFill/>
              <a:miter lim="800000"/>
              <a:headEnd/>
              <a:tailEnd/>
            </a:ln>
            <a:effectLst>
              <a:outerShdw dist="17961" dir="2700000" algn="ctr" rotWithShape="0">
                <a:schemeClr val="bg1"/>
              </a:outerShdw>
            </a:effectLst>
          </p:spPr>
          <p:txBody>
            <a:bodyPr lIns="0" tIns="0" rIns="0" bIns="0" anchor="ctr"/>
            <a:lstStyle/>
            <a:p>
              <a:pPr lvl="0" algn="ctr"/>
              <a:endParaRPr lang="zh-CN" altLang="en-US" sz="1200" dirty="0"/>
            </a:p>
          </p:txBody>
        </p:sp>
        <p:sp>
          <p:nvSpPr>
            <p:cNvPr id="23" name="Freeform 19"/>
            <p:cNvSpPr>
              <a:spLocks/>
            </p:cNvSpPr>
            <p:nvPr/>
          </p:nvSpPr>
          <p:spPr bwMode="auto">
            <a:xfrm>
              <a:off x="5028230" y="2850473"/>
              <a:ext cx="460782" cy="589643"/>
            </a:xfrm>
            <a:custGeom>
              <a:avLst/>
              <a:gdLst>
                <a:gd name="T0" fmla="*/ 2147483647 w 471"/>
                <a:gd name="T1" fmla="*/ 2147483647 h 502"/>
                <a:gd name="T2" fmla="*/ 2147483647 w 471"/>
                <a:gd name="T3" fmla="*/ 2147483647 h 502"/>
                <a:gd name="T4" fmla="*/ 2147483647 w 471"/>
                <a:gd name="T5" fmla="*/ 2147483647 h 502"/>
                <a:gd name="T6" fmla="*/ 2147483647 w 471"/>
                <a:gd name="T7" fmla="*/ 2147483647 h 502"/>
                <a:gd name="T8" fmla="*/ 2147483647 w 471"/>
                <a:gd name="T9" fmla="*/ 2147483647 h 502"/>
                <a:gd name="T10" fmla="*/ 2147483647 w 471"/>
                <a:gd name="T11" fmla="*/ 2147483647 h 502"/>
                <a:gd name="T12" fmla="*/ 2147483647 w 471"/>
                <a:gd name="T13" fmla="*/ 2147483647 h 502"/>
                <a:gd name="T14" fmla="*/ 2147483647 w 471"/>
                <a:gd name="T15" fmla="*/ 2147483647 h 502"/>
                <a:gd name="T16" fmla="*/ 2147483647 w 471"/>
                <a:gd name="T17" fmla="*/ 2147483647 h 502"/>
                <a:gd name="T18" fmla="*/ 2147483647 w 471"/>
                <a:gd name="T19" fmla="*/ 2147483647 h 502"/>
                <a:gd name="T20" fmla="*/ 2147483647 w 471"/>
                <a:gd name="T21" fmla="*/ 2147483647 h 502"/>
                <a:gd name="T22" fmla="*/ 2147483647 w 471"/>
                <a:gd name="T23" fmla="*/ 2147483647 h 502"/>
                <a:gd name="T24" fmla="*/ 2147483647 w 471"/>
                <a:gd name="T25" fmla="*/ 2147483647 h 502"/>
                <a:gd name="T26" fmla="*/ 2147483647 w 471"/>
                <a:gd name="T27" fmla="*/ 2147483647 h 502"/>
                <a:gd name="T28" fmla="*/ 2147483647 w 471"/>
                <a:gd name="T29" fmla="*/ 2147483647 h 502"/>
                <a:gd name="T30" fmla="*/ 2147483647 w 471"/>
                <a:gd name="T31" fmla="*/ 2147483647 h 502"/>
                <a:gd name="T32" fmla="*/ 0 w 471"/>
                <a:gd name="T33" fmla="*/ 0 h 5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1"/>
                <a:gd name="T52" fmla="*/ 0 h 502"/>
                <a:gd name="T53" fmla="*/ 471 w 471"/>
                <a:gd name="T54" fmla="*/ 502 h 5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1" h="502">
                  <a:moveTo>
                    <a:pt x="470" y="501"/>
                  </a:moveTo>
                  <a:lnTo>
                    <a:pt x="457" y="458"/>
                  </a:lnTo>
                  <a:lnTo>
                    <a:pt x="442" y="414"/>
                  </a:lnTo>
                  <a:lnTo>
                    <a:pt x="424" y="373"/>
                  </a:lnTo>
                  <a:lnTo>
                    <a:pt x="404" y="332"/>
                  </a:lnTo>
                  <a:lnTo>
                    <a:pt x="380" y="294"/>
                  </a:lnTo>
                  <a:lnTo>
                    <a:pt x="356" y="257"/>
                  </a:lnTo>
                  <a:lnTo>
                    <a:pt x="328" y="221"/>
                  </a:lnTo>
                  <a:lnTo>
                    <a:pt x="299" y="188"/>
                  </a:lnTo>
                  <a:lnTo>
                    <a:pt x="267" y="157"/>
                  </a:lnTo>
                  <a:lnTo>
                    <a:pt x="234" y="128"/>
                  </a:lnTo>
                  <a:lnTo>
                    <a:pt x="198" y="100"/>
                  </a:lnTo>
                  <a:lnTo>
                    <a:pt x="162" y="75"/>
                  </a:lnTo>
                  <a:lnTo>
                    <a:pt x="122" y="53"/>
                  </a:lnTo>
                  <a:lnTo>
                    <a:pt x="83" y="32"/>
                  </a:lnTo>
                  <a:lnTo>
                    <a:pt x="41" y="15"/>
                  </a:lnTo>
                  <a:lnTo>
                    <a:pt x="0" y="0"/>
                  </a:lnTo>
                </a:path>
              </a:pathLst>
            </a:custGeom>
            <a:noFill/>
            <a:ln w="76200" cap="flat" cmpd="sng">
              <a:solidFill>
                <a:schemeClr val="accent1"/>
              </a:solidFill>
              <a:prstDash val="solid"/>
              <a:round/>
              <a:headEnd type="none" w="med" len="med"/>
              <a:tailEnd type="triangle" w="med" len="med"/>
            </a:ln>
            <a:scene3d>
              <a:camera prst="legacyObliqueTopRight"/>
              <a:lightRig rig="legacyFlat3" dir="b"/>
            </a:scene3d>
            <a:sp3d extrusionH="100000" prstMaterial="legacyMatte">
              <a:bevelT w="13500" h="13500" prst="angle"/>
              <a:bevelB w="13500" h="13500" prst="angle"/>
              <a:extrusionClr>
                <a:schemeClr val="accent1"/>
              </a:extrusionClr>
            </a:sp3d>
          </p:spPr>
          <p:txBody>
            <a:bodyPr lIns="83448" tIns="41724" rIns="83448" bIns="41724">
              <a:flatTx/>
            </a:bodyPr>
            <a:lstStyle/>
            <a:p>
              <a:endParaRPr lang="zh-CN" altLang="en-US">
                <a:latin typeface="微软雅黑" pitchFamily="34" charset="-122"/>
                <a:ea typeface="微软雅黑" pitchFamily="34" charset="-122"/>
              </a:endParaRPr>
            </a:p>
          </p:txBody>
        </p:sp>
        <p:sp>
          <p:nvSpPr>
            <p:cNvPr id="24" name="Freeform 20"/>
            <p:cNvSpPr>
              <a:spLocks/>
            </p:cNvSpPr>
            <p:nvPr/>
          </p:nvSpPr>
          <p:spPr bwMode="auto">
            <a:xfrm rot="4951257">
              <a:off x="4963258" y="4352465"/>
              <a:ext cx="585107" cy="592836"/>
            </a:xfrm>
            <a:custGeom>
              <a:avLst/>
              <a:gdLst>
                <a:gd name="T0" fmla="*/ 2147483647 w 471"/>
                <a:gd name="T1" fmla="*/ 2147483647 h 502"/>
                <a:gd name="T2" fmla="*/ 2147483647 w 471"/>
                <a:gd name="T3" fmla="*/ 2147483647 h 502"/>
                <a:gd name="T4" fmla="*/ 2147483647 w 471"/>
                <a:gd name="T5" fmla="*/ 2147483647 h 502"/>
                <a:gd name="T6" fmla="*/ 2147483647 w 471"/>
                <a:gd name="T7" fmla="*/ 2147483647 h 502"/>
                <a:gd name="T8" fmla="*/ 2147483647 w 471"/>
                <a:gd name="T9" fmla="*/ 2147483647 h 502"/>
                <a:gd name="T10" fmla="*/ 2147483647 w 471"/>
                <a:gd name="T11" fmla="*/ 2147483647 h 502"/>
                <a:gd name="T12" fmla="*/ 2147483647 w 471"/>
                <a:gd name="T13" fmla="*/ 2147483647 h 502"/>
                <a:gd name="T14" fmla="*/ 2147483647 w 471"/>
                <a:gd name="T15" fmla="*/ 2147483647 h 502"/>
                <a:gd name="T16" fmla="*/ 2147483647 w 471"/>
                <a:gd name="T17" fmla="*/ 2147483647 h 502"/>
                <a:gd name="T18" fmla="*/ 2147483647 w 471"/>
                <a:gd name="T19" fmla="*/ 2147483647 h 502"/>
                <a:gd name="T20" fmla="*/ 2147483647 w 471"/>
                <a:gd name="T21" fmla="*/ 2147483647 h 502"/>
                <a:gd name="T22" fmla="*/ 2147483647 w 471"/>
                <a:gd name="T23" fmla="*/ 2147483647 h 502"/>
                <a:gd name="T24" fmla="*/ 2147483647 w 471"/>
                <a:gd name="T25" fmla="*/ 2147483647 h 502"/>
                <a:gd name="T26" fmla="*/ 2147483647 w 471"/>
                <a:gd name="T27" fmla="*/ 2147483647 h 502"/>
                <a:gd name="T28" fmla="*/ 2147483647 w 471"/>
                <a:gd name="T29" fmla="*/ 2147483647 h 502"/>
                <a:gd name="T30" fmla="*/ 2147483647 w 471"/>
                <a:gd name="T31" fmla="*/ 2147483647 h 502"/>
                <a:gd name="T32" fmla="*/ 0 w 471"/>
                <a:gd name="T33" fmla="*/ 0 h 5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1"/>
                <a:gd name="T52" fmla="*/ 0 h 502"/>
                <a:gd name="T53" fmla="*/ 471 w 471"/>
                <a:gd name="T54" fmla="*/ 502 h 5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1" h="502">
                  <a:moveTo>
                    <a:pt x="470" y="501"/>
                  </a:moveTo>
                  <a:lnTo>
                    <a:pt x="457" y="458"/>
                  </a:lnTo>
                  <a:lnTo>
                    <a:pt x="442" y="414"/>
                  </a:lnTo>
                  <a:lnTo>
                    <a:pt x="424" y="373"/>
                  </a:lnTo>
                  <a:lnTo>
                    <a:pt x="404" y="332"/>
                  </a:lnTo>
                  <a:lnTo>
                    <a:pt x="380" y="294"/>
                  </a:lnTo>
                  <a:lnTo>
                    <a:pt x="356" y="257"/>
                  </a:lnTo>
                  <a:lnTo>
                    <a:pt x="328" y="221"/>
                  </a:lnTo>
                  <a:lnTo>
                    <a:pt x="299" y="188"/>
                  </a:lnTo>
                  <a:lnTo>
                    <a:pt x="267" y="157"/>
                  </a:lnTo>
                  <a:lnTo>
                    <a:pt x="234" y="128"/>
                  </a:lnTo>
                  <a:lnTo>
                    <a:pt x="198" y="100"/>
                  </a:lnTo>
                  <a:lnTo>
                    <a:pt x="162" y="75"/>
                  </a:lnTo>
                  <a:lnTo>
                    <a:pt x="122" y="53"/>
                  </a:lnTo>
                  <a:lnTo>
                    <a:pt x="83" y="32"/>
                  </a:lnTo>
                  <a:lnTo>
                    <a:pt x="41" y="15"/>
                  </a:lnTo>
                  <a:lnTo>
                    <a:pt x="0" y="0"/>
                  </a:lnTo>
                </a:path>
              </a:pathLst>
            </a:custGeom>
            <a:noFill/>
            <a:ln w="76200" cap="flat" cmpd="sng">
              <a:solidFill>
                <a:schemeClr val="accent1"/>
              </a:solidFill>
              <a:prstDash val="solid"/>
              <a:round/>
              <a:headEnd type="none" w="med" len="med"/>
              <a:tailEnd type="triangle" w="med" len="med"/>
            </a:ln>
            <a:scene3d>
              <a:camera prst="legacyObliqueTopRight"/>
              <a:lightRig rig="legacyFlat3" dir="b"/>
            </a:scene3d>
            <a:sp3d extrusionH="100000" prstMaterial="legacyMatte">
              <a:bevelT w="13500" h="13500" prst="angle"/>
              <a:bevelB w="13500" h="13500" prst="angle"/>
              <a:extrusionClr>
                <a:schemeClr val="accent1"/>
              </a:extrusionClr>
            </a:sp3d>
          </p:spPr>
          <p:txBody>
            <a:bodyPr lIns="83448" tIns="41724" rIns="83448" bIns="41724">
              <a:flatTx/>
            </a:bodyPr>
            <a:lstStyle/>
            <a:p>
              <a:endParaRPr lang="zh-CN" altLang="en-US">
                <a:latin typeface="微软雅黑" pitchFamily="34" charset="-122"/>
                <a:ea typeface="微软雅黑" pitchFamily="34" charset="-122"/>
              </a:endParaRPr>
            </a:p>
          </p:txBody>
        </p:sp>
        <p:sp>
          <p:nvSpPr>
            <p:cNvPr id="25" name="Freeform 21"/>
            <p:cNvSpPr>
              <a:spLocks/>
            </p:cNvSpPr>
            <p:nvPr/>
          </p:nvSpPr>
          <p:spPr bwMode="auto">
            <a:xfrm rot="-10400713">
              <a:off x="2979996" y="4291318"/>
              <a:ext cx="594240" cy="586619"/>
            </a:xfrm>
            <a:custGeom>
              <a:avLst/>
              <a:gdLst>
                <a:gd name="T0" fmla="*/ 2147483647 w 471"/>
                <a:gd name="T1" fmla="*/ 2147483647 h 502"/>
                <a:gd name="T2" fmla="*/ 2147483647 w 471"/>
                <a:gd name="T3" fmla="*/ 2147483647 h 502"/>
                <a:gd name="T4" fmla="*/ 2147483647 w 471"/>
                <a:gd name="T5" fmla="*/ 2147483647 h 502"/>
                <a:gd name="T6" fmla="*/ 2147483647 w 471"/>
                <a:gd name="T7" fmla="*/ 2147483647 h 502"/>
                <a:gd name="T8" fmla="*/ 2147483647 w 471"/>
                <a:gd name="T9" fmla="*/ 2147483647 h 502"/>
                <a:gd name="T10" fmla="*/ 2147483647 w 471"/>
                <a:gd name="T11" fmla="*/ 2147483647 h 502"/>
                <a:gd name="T12" fmla="*/ 2147483647 w 471"/>
                <a:gd name="T13" fmla="*/ 2147483647 h 502"/>
                <a:gd name="T14" fmla="*/ 2147483647 w 471"/>
                <a:gd name="T15" fmla="*/ 2147483647 h 502"/>
                <a:gd name="T16" fmla="*/ 2147483647 w 471"/>
                <a:gd name="T17" fmla="*/ 2147483647 h 502"/>
                <a:gd name="T18" fmla="*/ 2147483647 w 471"/>
                <a:gd name="T19" fmla="*/ 2147483647 h 502"/>
                <a:gd name="T20" fmla="*/ 2147483647 w 471"/>
                <a:gd name="T21" fmla="*/ 2147483647 h 502"/>
                <a:gd name="T22" fmla="*/ 2147483647 w 471"/>
                <a:gd name="T23" fmla="*/ 2147483647 h 502"/>
                <a:gd name="T24" fmla="*/ 2147483647 w 471"/>
                <a:gd name="T25" fmla="*/ 2147483647 h 502"/>
                <a:gd name="T26" fmla="*/ 2147483647 w 471"/>
                <a:gd name="T27" fmla="*/ 2147483647 h 502"/>
                <a:gd name="T28" fmla="*/ 2147483647 w 471"/>
                <a:gd name="T29" fmla="*/ 2147483647 h 502"/>
                <a:gd name="T30" fmla="*/ 2147483647 w 471"/>
                <a:gd name="T31" fmla="*/ 2147483647 h 502"/>
                <a:gd name="T32" fmla="*/ 0 w 471"/>
                <a:gd name="T33" fmla="*/ 0 h 5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1"/>
                <a:gd name="T52" fmla="*/ 0 h 502"/>
                <a:gd name="T53" fmla="*/ 471 w 471"/>
                <a:gd name="T54" fmla="*/ 502 h 5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1" h="502">
                  <a:moveTo>
                    <a:pt x="470" y="501"/>
                  </a:moveTo>
                  <a:lnTo>
                    <a:pt x="457" y="458"/>
                  </a:lnTo>
                  <a:lnTo>
                    <a:pt x="442" y="414"/>
                  </a:lnTo>
                  <a:lnTo>
                    <a:pt x="424" y="373"/>
                  </a:lnTo>
                  <a:lnTo>
                    <a:pt x="404" y="332"/>
                  </a:lnTo>
                  <a:lnTo>
                    <a:pt x="380" y="294"/>
                  </a:lnTo>
                  <a:lnTo>
                    <a:pt x="356" y="257"/>
                  </a:lnTo>
                  <a:lnTo>
                    <a:pt x="328" y="221"/>
                  </a:lnTo>
                  <a:lnTo>
                    <a:pt x="299" y="188"/>
                  </a:lnTo>
                  <a:lnTo>
                    <a:pt x="267" y="157"/>
                  </a:lnTo>
                  <a:lnTo>
                    <a:pt x="234" y="128"/>
                  </a:lnTo>
                  <a:lnTo>
                    <a:pt x="198" y="100"/>
                  </a:lnTo>
                  <a:lnTo>
                    <a:pt x="162" y="75"/>
                  </a:lnTo>
                  <a:lnTo>
                    <a:pt x="122" y="53"/>
                  </a:lnTo>
                  <a:lnTo>
                    <a:pt x="83" y="32"/>
                  </a:lnTo>
                  <a:lnTo>
                    <a:pt x="41" y="15"/>
                  </a:lnTo>
                  <a:lnTo>
                    <a:pt x="0" y="0"/>
                  </a:lnTo>
                </a:path>
              </a:pathLst>
            </a:custGeom>
            <a:noFill/>
            <a:ln w="76200" cap="flat" cmpd="sng">
              <a:solidFill>
                <a:schemeClr val="accent1"/>
              </a:solidFill>
              <a:prstDash val="solid"/>
              <a:round/>
              <a:headEnd type="none" w="med" len="med"/>
              <a:tailEnd type="triangle" w="med" len="med"/>
            </a:ln>
            <a:scene3d>
              <a:camera prst="legacyObliqueTopRight"/>
              <a:lightRig rig="legacyFlat3" dir="b"/>
            </a:scene3d>
            <a:sp3d extrusionH="100000" prstMaterial="legacyMatte">
              <a:bevelT w="13500" h="13500" prst="angle"/>
              <a:bevelB w="13500" h="13500" prst="angle"/>
              <a:extrusionClr>
                <a:schemeClr val="accent1"/>
              </a:extrusionClr>
            </a:sp3d>
          </p:spPr>
          <p:txBody>
            <a:bodyPr lIns="83448" tIns="41724" rIns="83448" bIns="41724">
              <a:flatTx/>
            </a:bodyPr>
            <a:lstStyle/>
            <a:p>
              <a:endParaRPr lang="zh-CN" altLang="en-US">
                <a:latin typeface="微软雅黑" pitchFamily="34" charset="-122"/>
                <a:ea typeface="微软雅黑" pitchFamily="34" charset="-122"/>
              </a:endParaRPr>
            </a:p>
          </p:txBody>
        </p:sp>
        <p:sp>
          <p:nvSpPr>
            <p:cNvPr id="26" name="Freeform 22"/>
            <p:cNvSpPr>
              <a:spLocks/>
            </p:cNvSpPr>
            <p:nvPr/>
          </p:nvSpPr>
          <p:spPr bwMode="auto">
            <a:xfrm rot="910027">
              <a:off x="5188380" y="1890413"/>
              <a:ext cx="799344" cy="932846"/>
            </a:xfrm>
            <a:custGeom>
              <a:avLst/>
              <a:gdLst>
                <a:gd name="T0" fmla="*/ 2147483647 w 471"/>
                <a:gd name="T1" fmla="*/ 2147483647 h 502"/>
                <a:gd name="T2" fmla="*/ 2147483647 w 471"/>
                <a:gd name="T3" fmla="*/ 2147483647 h 502"/>
                <a:gd name="T4" fmla="*/ 2147483647 w 471"/>
                <a:gd name="T5" fmla="*/ 2147483647 h 502"/>
                <a:gd name="T6" fmla="*/ 2147483647 w 471"/>
                <a:gd name="T7" fmla="*/ 2147483647 h 502"/>
                <a:gd name="T8" fmla="*/ 2147483647 w 471"/>
                <a:gd name="T9" fmla="*/ 2147483647 h 502"/>
                <a:gd name="T10" fmla="*/ 2147483647 w 471"/>
                <a:gd name="T11" fmla="*/ 2147483647 h 502"/>
                <a:gd name="T12" fmla="*/ 2147483647 w 471"/>
                <a:gd name="T13" fmla="*/ 2147483647 h 502"/>
                <a:gd name="T14" fmla="*/ 2147483647 w 471"/>
                <a:gd name="T15" fmla="*/ 2147483647 h 502"/>
                <a:gd name="T16" fmla="*/ 2147483647 w 471"/>
                <a:gd name="T17" fmla="*/ 2147483647 h 502"/>
                <a:gd name="T18" fmla="*/ 2147483647 w 471"/>
                <a:gd name="T19" fmla="*/ 2147483647 h 502"/>
                <a:gd name="T20" fmla="*/ 2147483647 w 471"/>
                <a:gd name="T21" fmla="*/ 2147483647 h 502"/>
                <a:gd name="T22" fmla="*/ 2147483647 w 471"/>
                <a:gd name="T23" fmla="*/ 2147483647 h 502"/>
                <a:gd name="T24" fmla="*/ 2147483647 w 471"/>
                <a:gd name="T25" fmla="*/ 2147483647 h 502"/>
                <a:gd name="T26" fmla="*/ 2147483647 w 471"/>
                <a:gd name="T27" fmla="*/ 2147483647 h 502"/>
                <a:gd name="T28" fmla="*/ 2147483647 w 471"/>
                <a:gd name="T29" fmla="*/ 2147483647 h 502"/>
                <a:gd name="T30" fmla="*/ 2147483647 w 471"/>
                <a:gd name="T31" fmla="*/ 2147483647 h 502"/>
                <a:gd name="T32" fmla="*/ 0 w 471"/>
                <a:gd name="T33" fmla="*/ 0 h 5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1"/>
                <a:gd name="T52" fmla="*/ 0 h 502"/>
                <a:gd name="T53" fmla="*/ 471 w 471"/>
                <a:gd name="T54" fmla="*/ 502 h 5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1" h="502">
                  <a:moveTo>
                    <a:pt x="470" y="501"/>
                  </a:moveTo>
                  <a:lnTo>
                    <a:pt x="457" y="458"/>
                  </a:lnTo>
                  <a:lnTo>
                    <a:pt x="442" y="414"/>
                  </a:lnTo>
                  <a:lnTo>
                    <a:pt x="424" y="373"/>
                  </a:lnTo>
                  <a:lnTo>
                    <a:pt x="404" y="332"/>
                  </a:lnTo>
                  <a:lnTo>
                    <a:pt x="380" y="294"/>
                  </a:lnTo>
                  <a:lnTo>
                    <a:pt x="356" y="257"/>
                  </a:lnTo>
                  <a:lnTo>
                    <a:pt x="328" y="221"/>
                  </a:lnTo>
                  <a:lnTo>
                    <a:pt x="299" y="188"/>
                  </a:lnTo>
                  <a:lnTo>
                    <a:pt x="267" y="157"/>
                  </a:lnTo>
                  <a:lnTo>
                    <a:pt x="234" y="128"/>
                  </a:lnTo>
                  <a:lnTo>
                    <a:pt x="198" y="100"/>
                  </a:lnTo>
                  <a:lnTo>
                    <a:pt x="162" y="75"/>
                  </a:lnTo>
                  <a:lnTo>
                    <a:pt x="122" y="53"/>
                  </a:lnTo>
                  <a:lnTo>
                    <a:pt x="83" y="32"/>
                  </a:lnTo>
                  <a:lnTo>
                    <a:pt x="41" y="15"/>
                  </a:lnTo>
                  <a:lnTo>
                    <a:pt x="0" y="0"/>
                  </a:lnTo>
                </a:path>
              </a:pathLst>
            </a:custGeom>
            <a:noFill/>
            <a:ln w="190500" cap="flat" cmpd="sng">
              <a:solidFill>
                <a:schemeClr val="accent1"/>
              </a:solidFill>
              <a:prstDash val="solid"/>
              <a:round/>
              <a:headEnd type="none" w="med" len="med"/>
              <a:tailEnd type="triangle" w="med" len="med"/>
            </a:ln>
            <a:scene3d>
              <a:camera prst="legacyObliqueTopRight"/>
              <a:lightRig rig="legacyFlat3" dir="b"/>
            </a:scene3d>
            <a:sp3d extrusionH="227000" prstMaterial="legacyMatte">
              <a:bevelT w="13500" h="13500" prst="angle"/>
              <a:bevelB w="13500" h="13500" prst="angle"/>
              <a:extrusionClr>
                <a:schemeClr val="accent1"/>
              </a:extrusionClr>
            </a:sp3d>
          </p:spPr>
          <p:txBody>
            <a:bodyPr lIns="83448" tIns="41724" rIns="83448" bIns="41724">
              <a:flatTx/>
            </a:bodyPr>
            <a:lstStyle/>
            <a:p>
              <a:endParaRPr lang="zh-CN" altLang="en-US">
                <a:latin typeface="微软雅黑" pitchFamily="34" charset="-122"/>
                <a:ea typeface="微软雅黑" pitchFamily="34" charset="-122"/>
              </a:endParaRPr>
            </a:p>
          </p:txBody>
        </p:sp>
        <p:sp>
          <p:nvSpPr>
            <p:cNvPr id="27" name="Freeform 23"/>
            <p:cNvSpPr>
              <a:spLocks/>
            </p:cNvSpPr>
            <p:nvPr/>
          </p:nvSpPr>
          <p:spPr bwMode="auto">
            <a:xfrm rot="-6323472">
              <a:off x="3080374" y="2807548"/>
              <a:ext cx="458107" cy="658862"/>
            </a:xfrm>
            <a:custGeom>
              <a:avLst/>
              <a:gdLst>
                <a:gd name="T0" fmla="*/ 2147483647 w 471"/>
                <a:gd name="T1" fmla="*/ 2147483647 h 502"/>
                <a:gd name="T2" fmla="*/ 2147483647 w 471"/>
                <a:gd name="T3" fmla="*/ 2147483647 h 502"/>
                <a:gd name="T4" fmla="*/ 2147483647 w 471"/>
                <a:gd name="T5" fmla="*/ 2147483647 h 502"/>
                <a:gd name="T6" fmla="*/ 2147483647 w 471"/>
                <a:gd name="T7" fmla="*/ 2147483647 h 502"/>
                <a:gd name="T8" fmla="*/ 2147483647 w 471"/>
                <a:gd name="T9" fmla="*/ 2147483647 h 502"/>
                <a:gd name="T10" fmla="*/ 2147483647 w 471"/>
                <a:gd name="T11" fmla="*/ 2147483647 h 502"/>
                <a:gd name="T12" fmla="*/ 2147483647 w 471"/>
                <a:gd name="T13" fmla="*/ 2147483647 h 502"/>
                <a:gd name="T14" fmla="*/ 2147483647 w 471"/>
                <a:gd name="T15" fmla="*/ 2147483647 h 502"/>
                <a:gd name="T16" fmla="*/ 2147483647 w 471"/>
                <a:gd name="T17" fmla="*/ 2147483647 h 502"/>
                <a:gd name="T18" fmla="*/ 2147483647 w 471"/>
                <a:gd name="T19" fmla="*/ 2147483647 h 502"/>
                <a:gd name="T20" fmla="*/ 2147483647 w 471"/>
                <a:gd name="T21" fmla="*/ 2147483647 h 502"/>
                <a:gd name="T22" fmla="*/ 2147483647 w 471"/>
                <a:gd name="T23" fmla="*/ 2147483647 h 502"/>
                <a:gd name="T24" fmla="*/ 2147483647 w 471"/>
                <a:gd name="T25" fmla="*/ 2147483647 h 502"/>
                <a:gd name="T26" fmla="*/ 2147483647 w 471"/>
                <a:gd name="T27" fmla="*/ 2147483647 h 502"/>
                <a:gd name="T28" fmla="*/ 2147483647 w 471"/>
                <a:gd name="T29" fmla="*/ 2147483647 h 502"/>
                <a:gd name="T30" fmla="*/ 2147483647 w 471"/>
                <a:gd name="T31" fmla="*/ 2147483647 h 502"/>
                <a:gd name="T32" fmla="*/ 0 w 471"/>
                <a:gd name="T33" fmla="*/ 0 h 5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1"/>
                <a:gd name="T52" fmla="*/ 0 h 502"/>
                <a:gd name="T53" fmla="*/ 471 w 471"/>
                <a:gd name="T54" fmla="*/ 502 h 5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1" h="502">
                  <a:moveTo>
                    <a:pt x="470" y="501"/>
                  </a:moveTo>
                  <a:lnTo>
                    <a:pt x="457" y="458"/>
                  </a:lnTo>
                  <a:lnTo>
                    <a:pt x="442" y="414"/>
                  </a:lnTo>
                  <a:lnTo>
                    <a:pt x="424" y="373"/>
                  </a:lnTo>
                  <a:lnTo>
                    <a:pt x="404" y="332"/>
                  </a:lnTo>
                  <a:lnTo>
                    <a:pt x="380" y="294"/>
                  </a:lnTo>
                  <a:lnTo>
                    <a:pt x="356" y="257"/>
                  </a:lnTo>
                  <a:lnTo>
                    <a:pt x="328" y="221"/>
                  </a:lnTo>
                  <a:lnTo>
                    <a:pt x="299" y="188"/>
                  </a:lnTo>
                  <a:lnTo>
                    <a:pt x="267" y="157"/>
                  </a:lnTo>
                  <a:lnTo>
                    <a:pt x="234" y="128"/>
                  </a:lnTo>
                  <a:lnTo>
                    <a:pt x="198" y="100"/>
                  </a:lnTo>
                  <a:lnTo>
                    <a:pt x="162" y="75"/>
                  </a:lnTo>
                  <a:lnTo>
                    <a:pt x="122" y="53"/>
                  </a:lnTo>
                  <a:lnTo>
                    <a:pt x="83" y="32"/>
                  </a:lnTo>
                  <a:lnTo>
                    <a:pt x="41" y="15"/>
                  </a:lnTo>
                  <a:lnTo>
                    <a:pt x="0" y="0"/>
                  </a:lnTo>
                </a:path>
              </a:pathLst>
            </a:custGeom>
            <a:noFill/>
            <a:ln w="76200" cap="flat" cmpd="sng">
              <a:solidFill>
                <a:schemeClr val="accent1"/>
              </a:solidFill>
              <a:prstDash val="solid"/>
              <a:round/>
              <a:headEnd type="none" w="med" len="med"/>
              <a:tailEnd type="triangle" w="med" len="med"/>
            </a:ln>
            <a:scene3d>
              <a:camera prst="legacyObliqueTopRight"/>
              <a:lightRig rig="legacyFlat3" dir="b"/>
            </a:scene3d>
            <a:sp3d extrusionH="100000" prstMaterial="legacyMatte">
              <a:bevelT w="13500" h="13500" prst="angle"/>
              <a:bevelB w="13500" h="13500" prst="angle"/>
              <a:extrusionClr>
                <a:schemeClr val="accent1"/>
              </a:extrusionClr>
            </a:sp3d>
          </p:spPr>
          <p:txBody>
            <a:bodyPr lIns="83448" tIns="41724" rIns="83448" bIns="41724">
              <a:flatTx/>
            </a:bodyPr>
            <a:lstStyle/>
            <a:p>
              <a:endParaRPr lang="zh-CN" altLang="en-US">
                <a:latin typeface="微软雅黑" pitchFamily="34" charset="-122"/>
                <a:ea typeface="微软雅黑" pitchFamily="34" charset="-122"/>
              </a:endParaRPr>
            </a:p>
          </p:txBody>
        </p:sp>
        <p:sp>
          <p:nvSpPr>
            <p:cNvPr id="28" name="Line 24"/>
            <p:cNvSpPr>
              <a:spLocks noChangeShapeType="1"/>
            </p:cNvSpPr>
            <p:nvPr/>
          </p:nvSpPr>
          <p:spPr bwMode="auto">
            <a:xfrm flipH="1" flipV="1">
              <a:off x="6012160" y="3861048"/>
              <a:ext cx="792088" cy="0"/>
            </a:xfrm>
            <a:prstGeom prst="line">
              <a:avLst/>
            </a:prstGeom>
            <a:noFill/>
            <a:ln w="38100">
              <a:solidFill>
                <a:srgbClr val="006699"/>
              </a:solidFill>
              <a:prstDash val="dash"/>
              <a:round/>
              <a:headEnd type="triangle" w="med" len="med"/>
              <a:tailEnd type="none" w="med" len="med"/>
            </a:ln>
          </p:spPr>
          <p:txBody>
            <a:bodyPr lIns="83448" tIns="41724" rIns="83448" bIns="41724"/>
            <a:lstStyle/>
            <a:p>
              <a:endParaRPr lang="zh-CN" altLang="en-US">
                <a:latin typeface="微软雅黑" pitchFamily="34" charset="-122"/>
                <a:ea typeface="微软雅黑" pitchFamily="34" charset="-122"/>
              </a:endParaRPr>
            </a:p>
          </p:txBody>
        </p:sp>
        <p:sp>
          <p:nvSpPr>
            <p:cNvPr id="29" name="Text Box 25"/>
            <p:cNvSpPr txBox="1">
              <a:spLocks noChangeArrowheads="1"/>
            </p:cNvSpPr>
            <p:nvPr/>
          </p:nvSpPr>
          <p:spPr bwMode="auto">
            <a:xfrm>
              <a:off x="2123728" y="2204864"/>
              <a:ext cx="543454" cy="307633"/>
            </a:xfrm>
            <a:prstGeom prst="rect">
              <a:avLst/>
            </a:prstGeom>
            <a:noFill/>
            <a:ln w="9525">
              <a:noFill/>
              <a:miter lim="800000"/>
              <a:headEnd/>
              <a:tailEnd/>
            </a:ln>
          </p:spPr>
          <p:txBody>
            <a:bodyPr wrap="none" lIns="91299" tIns="45649" rIns="91299" bIns="45649">
              <a:spAutoFit/>
            </a:bodyPr>
            <a:lstStyle/>
            <a:p>
              <a:pPr defTabSz="914163"/>
              <a:r>
                <a:rPr lang="zh-CN" altLang="en-US" sz="1400" dirty="0">
                  <a:latin typeface="微软雅黑" pitchFamily="34" charset="-122"/>
                  <a:ea typeface="微软雅黑" pitchFamily="34" charset="-122"/>
                </a:rPr>
                <a:t>输入</a:t>
              </a:r>
            </a:p>
          </p:txBody>
        </p:sp>
        <p:sp>
          <p:nvSpPr>
            <p:cNvPr id="30" name="Text Box 27"/>
            <p:cNvSpPr txBox="1">
              <a:spLocks noChangeArrowheads="1"/>
            </p:cNvSpPr>
            <p:nvPr/>
          </p:nvSpPr>
          <p:spPr bwMode="auto">
            <a:xfrm>
              <a:off x="6084168" y="3501008"/>
              <a:ext cx="709437" cy="285750"/>
            </a:xfrm>
            <a:prstGeom prst="rect">
              <a:avLst/>
            </a:prstGeom>
            <a:noFill/>
            <a:ln w="9525" algn="ctr">
              <a:noFill/>
              <a:miter lim="800000"/>
              <a:headEnd/>
              <a:tailEnd/>
            </a:ln>
            <a:effectLst>
              <a:outerShdw dist="17961" dir="2700000" algn="ctr" rotWithShape="0">
                <a:schemeClr val="bg1"/>
              </a:outerShdw>
            </a:effectLst>
          </p:spPr>
          <p:txBody>
            <a:bodyPr lIns="0" tIns="0" rIns="0" bIns="0" anchor="ctr"/>
            <a:lstStyle/>
            <a:p>
              <a:pPr algn="ctr" defTabSz="443318">
                <a:buClr>
                  <a:srgbClr val="808080"/>
                </a:buClr>
                <a:buSzPct val="90000"/>
                <a:defRPr/>
              </a:pPr>
              <a:r>
                <a:rPr lang="zh-CN" altLang="en-US" sz="1200" dirty="0">
                  <a:latin typeface="微软雅黑" pitchFamily="34" charset="-122"/>
                  <a:ea typeface="微软雅黑" pitchFamily="34" charset="-122"/>
                </a:rPr>
                <a:t>输出</a:t>
              </a:r>
            </a:p>
          </p:txBody>
        </p:sp>
        <p:sp>
          <p:nvSpPr>
            <p:cNvPr id="31" name="Text Box 28"/>
            <p:cNvSpPr txBox="1">
              <a:spLocks noChangeArrowheads="1"/>
            </p:cNvSpPr>
            <p:nvPr/>
          </p:nvSpPr>
          <p:spPr bwMode="auto">
            <a:xfrm>
              <a:off x="6850837" y="2542045"/>
              <a:ext cx="399825" cy="2645833"/>
            </a:xfrm>
            <a:prstGeom prst="rect">
              <a:avLst/>
            </a:prstGeom>
            <a:noFill/>
            <a:ln w="9525">
              <a:noFill/>
              <a:miter lim="800000"/>
              <a:headEnd/>
              <a:tailEnd/>
            </a:ln>
          </p:spPr>
          <p:txBody>
            <a:bodyPr vert="eaVert" lIns="91299" tIns="45649" rIns="91299" bIns="45649">
              <a:spAutoFit/>
            </a:bodyPr>
            <a:lstStyle/>
            <a:p>
              <a:pPr defTabSz="914163" eaLnBrk="0" fontAlgn="b" hangingPunct="0"/>
              <a:r>
                <a:rPr lang="zh-CN" altLang="en-US" sz="1400" dirty="0">
                  <a:latin typeface="微软雅黑" pitchFamily="34" charset="-122"/>
                  <a:ea typeface="微软雅黑" pitchFamily="34" charset="-122"/>
                </a:rPr>
                <a:t>性   能   分   析   报   告</a:t>
              </a:r>
              <a:endParaRPr lang="en-US" altLang="zh-CN" sz="1400" dirty="0">
                <a:latin typeface="微软雅黑" pitchFamily="34" charset="-122"/>
                <a:ea typeface="微软雅黑" pitchFamily="34" charset="-122"/>
              </a:endParaRPr>
            </a:p>
          </p:txBody>
        </p:sp>
        <p:sp>
          <p:nvSpPr>
            <p:cNvPr id="32" name="Text Box 29"/>
            <p:cNvSpPr txBox="1">
              <a:spLocks noChangeArrowheads="1"/>
            </p:cNvSpPr>
            <p:nvPr/>
          </p:nvSpPr>
          <p:spPr bwMode="auto">
            <a:xfrm>
              <a:off x="1431026" y="2543556"/>
              <a:ext cx="399825" cy="2644322"/>
            </a:xfrm>
            <a:prstGeom prst="rect">
              <a:avLst/>
            </a:prstGeom>
            <a:noFill/>
            <a:ln w="9525">
              <a:noFill/>
              <a:miter lim="800000"/>
              <a:headEnd/>
              <a:tailEnd/>
            </a:ln>
          </p:spPr>
          <p:txBody>
            <a:bodyPr vert="eaVert" lIns="91299" tIns="45649" rIns="91299" bIns="45649">
              <a:spAutoFit/>
            </a:bodyPr>
            <a:lstStyle/>
            <a:p>
              <a:pPr defTabSz="914163" eaLnBrk="0" fontAlgn="b" hangingPunct="0"/>
              <a:r>
                <a:rPr lang="zh-CN" altLang="en-US" sz="1400" dirty="0">
                  <a:latin typeface="微软雅黑" pitchFamily="34" charset="-122"/>
                  <a:ea typeface="微软雅黑" pitchFamily="34" charset="-122"/>
                </a:rPr>
                <a:t>客    户   性   能    要     求</a:t>
              </a:r>
              <a:endParaRPr lang="en-US" altLang="zh-CN" sz="1400" dirty="0">
                <a:latin typeface="微软雅黑" pitchFamily="34" charset="-122"/>
                <a:ea typeface="微软雅黑" pitchFamily="34" charset="-122"/>
              </a:endParaRPr>
            </a:p>
          </p:txBody>
        </p:sp>
      </p:grpSp>
      <p:graphicFrame>
        <p:nvGraphicFramePr>
          <p:cNvPr id="34" name="内容占位符 4"/>
          <p:cNvGraphicFramePr>
            <a:graphicFrameLocks/>
          </p:cNvGraphicFramePr>
          <p:nvPr/>
        </p:nvGraphicFramePr>
        <p:xfrm>
          <a:off x="4500562" y="928676"/>
          <a:ext cx="4357718" cy="378621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email">
            <a:extLst>
              <a:ext uri="{28A0092B-C50C-407E-A947-70E740481C1C}">
                <a14:useLocalDpi xmlns="" xmlns:a14="http://schemas.microsoft.com/office/drawing/2010/main"/>
              </a:ext>
            </a:extLst>
          </a:blip>
          <a:srcRect/>
          <a:stretch/>
        </p:blipFill>
        <p:spPr>
          <a:xfrm>
            <a:off x="0" y="742127"/>
            <a:ext cx="9144000" cy="3652157"/>
          </a:xfrm>
          <a:prstGeom prst="rect">
            <a:avLst/>
          </a:prstGeom>
        </p:spPr>
      </p:pic>
      <p:pic>
        <p:nvPicPr>
          <p:cNvPr id="27" name="图片 26"/>
          <p:cNvPicPr>
            <a:picLocks noChangeAspect="1"/>
          </p:cNvPicPr>
          <p:nvPr/>
        </p:nvPicPr>
        <p:blipFill rotWithShape="1">
          <a:blip r:embed="rId4" cstate="email">
            <a:extLst>
              <a:ext uri="{28A0092B-C50C-407E-A947-70E740481C1C}">
                <a14:useLocalDpi xmlns="" xmlns:a14="http://schemas.microsoft.com/office/drawing/2010/main"/>
              </a:ext>
            </a:extLst>
          </a:blip>
          <a:srcRect/>
          <a:stretch/>
        </p:blipFill>
        <p:spPr>
          <a:xfrm>
            <a:off x="857251" y="734984"/>
            <a:ext cx="5793581" cy="3652157"/>
          </a:xfrm>
          <a:prstGeom prst="parallelogram">
            <a:avLst>
              <a:gd name="adj" fmla="val 54145"/>
            </a:avLst>
          </a:prstGeom>
        </p:spPr>
      </p:pic>
      <p:sp>
        <p:nvSpPr>
          <p:cNvPr id="20" name="平行四边形 19"/>
          <p:cNvSpPr/>
          <p:nvPr/>
        </p:nvSpPr>
        <p:spPr bwMode="auto">
          <a:xfrm>
            <a:off x="873852" y="734983"/>
            <a:ext cx="5807869" cy="3659302"/>
          </a:xfrm>
          <a:prstGeom prst="parallelogram">
            <a:avLst>
              <a:gd name="adj" fmla="val 53232"/>
            </a:avLst>
          </a:prstGeom>
          <a:solidFill>
            <a:schemeClr val="bg1">
              <a:alpha val="69804"/>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756047" fontAlgn="base">
              <a:spcBef>
                <a:spcPct val="0"/>
              </a:spcBef>
              <a:spcAft>
                <a:spcPct val="0"/>
              </a:spcAft>
            </a:pP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3"/>
          <p:cNvSpPr txBox="1"/>
          <p:nvPr/>
        </p:nvSpPr>
        <p:spPr>
          <a:xfrm>
            <a:off x="2143109" y="2384040"/>
            <a:ext cx="3193274" cy="484748"/>
          </a:xfrm>
          <a:prstGeom prst="rect">
            <a:avLst/>
          </a:prstGeom>
          <a:noFill/>
        </p:spPr>
        <p:txBody>
          <a:bodyPr wrap="square" lIns="68580" tIns="34290" rIns="68580" bIns="34290" rtlCol="0">
            <a:spAutoFit/>
          </a:bodyPr>
          <a:lstStyle/>
          <a:p>
            <a:pPr algn="ctr"/>
            <a:r>
              <a:rPr lang="zh-CN" altLang="en-US" sz="27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来自</a:t>
            </a:r>
            <a:r>
              <a:rPr lang="en-US" altLang="zh-CN" sz="27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CEO</a:t>
            </a:r>
            <a:r>
              <a:rPr lang="zh-CN" altLang="en-US" sz="27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的欢迎</a:t>
            </a:r>
          </a:p>
        </p:txBody>
      </p:sp>
      <p:cxnSp>
        <p:nvCxnSpPr>
          <p:cNvPr id="13" name="直接连接符 12"/>
          <p:cNvCxnSpPr/>
          <p:nvPr/>
        </p:nvCxnSpPr>
        <p:spPr bwMode="auto">
          <a:xfrm>
            <a:off x="6515422" y="3275625"/>
            <a:ext cx="1427471"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p:spPr>
      </p:cxn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创新</a:t>
            </a:r>
          </a:p>
        </p:txBody>
      </p:sp>
      <p:sp>
        <p:nvSpPr>
          <p:cNvPr id="7" name="矩形 6"/>
          <p:cNvSpPr/>
          <p:nvPr/>
        </p:nvSpPr>
        <p:spPr>
          <a:xfrm>
            <a:off x="3143240" y="928676"/>
            <a:ext cx="6500858" cy="2811539"/>
          </a:xfrm>
          <a:prstGeom prst="rect">
            <a:avLst/>
          </a:prstGeom>
          <a:noFill/>
        </p:spPr>
        <p:txBody>
          <a:bodyPr wrap="square" lIns="68580" tIns="34290" rIns="68580" bIns="34290" rtlCol="0">
            <a:spAutoFit/>
          </a:bodyPr>
          <a:lstStyle/>
          <a:p>
            <a:pPr>
              <a:lnSpc>
                <a:spcPct val="150000"/>
              </a:lnSpc>
            </a:pPr>
            <a:r>
              <a:rPr lang="zh-CN" altLang="en-US" dirty="0">
                <a:latin typeface="微软雅黑" pitchFamily="34" charset="-122"/>
                <a:ea typeface="微软雅黑" pitchFamily="34" charset="-122"/>
              </a:rPr>
              <a:t>洪建刚的“奋斗”：</a:t>
            </a:r>
          </a:p>
          <a:p>
            <a:pPr defTabSz="914313">
              <a:spcBef>
                <a:spcPct val="20000"/>
              </a:spcBef>
              <a:defRPr/>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背景</a:t>
            </a:r>
            <a:r>
              <a:rPr lang="en-US" altLang="zh-CN" sz="1400" dirty="0">
                <a:solidFill>
                  <a:schemeClr val="tx1">
                    <a:lumMod val="75000"/>
                    <a:lumOff val="25000"/>
                  </a:schemeClr>
                </a:solidFill>
                <a:cs typeface="+mn-ea"/>
                <a:sym typeface="+mn-lt"/>
              </a:rPr>
              <a:t>】</a:t>
            </a:r>
          </a:p>
          <a:p>
            <a:pPr defTabSz="914313">
              <a:spcBef>
                <a:spcPct val="20000"/>
              </a:spcBef>
              <a:defRPr/>
            </a:pPr>
            <a:r>
              <a:rPr lang="en-US" altLang="zh-CN" sz="1400" dirty="0">
                <a:solidFill>
                  <a:schemeClr val="tx1">
                    <a:lumMod val="75000"/>
                    <a:lumOff val="25000"/>
                  </a:schemeClr>
                </a:solidFill>
                <a:cs typeface="+mn-ea"/>
                <a:sym typeface="+mn-lt"/>
              </a:rPr>
              <a:t>        2016</a:t>
            </a:r>
            <a:r>
              <a:rPr lang="zh-CN" altLang="en-US" sz="1400" dirty="0">
                <a:solidFill>
                  <a:schemeClr val="tx1">
                    <a:lumMod val="75000"/>
                    <a:lumOff val="25000"/>
                  </a:schemeClr>
                </a:solidFill>
                <a:cs typeface="+mn-ea"/>
                <a:sym typeface="+mn-lt"/>
              </a:rPr>
              <a:t>届实习生</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2016</a:t>
            </a:r>
            <a:r>
              <a:rPr lang="zh-CN" altLang="en-US" sz="1400" dirty="0">
                <a:solidFill>
                  <a:schemeClr val="tx1">
                    <a:lumMod val="75000"/>
                    <a:lumOff val="25000"/>
                  </a:schemeClr>
                </a:solidFill>
                <a:cs typeface="+mn-ea"/>
                <a:sym typeface="+mn-lt"/>
              </a:rPr>
              <a:t>届实习生培训“优秀实习生”奖</a:t>
            </a:r>
            <a:r>
              <a:rPr lang="en-US" altLang="zh-CN" sz="1400" dirty="0">
                <a:solidFill>
                  <a:schemeClr val="tx1">
                    <a:lumMod val="75000"/>
                    <a:lumOff val="25000"/>
                  </a:schemeClr>
                </a:solidFill>
                <a:cs typeface="+mn-ea"/>
                <a:sym typeface="+mn-lt"/>
              </a:rPr>
              <a:t>	        </a:t>
            </a:r>
          </a:p>
          <a:p>
            <a:pPr defTabSz="914313">
              <a:spcBef>
                <a:spcPct val="20000"/>
              </a:spcBef>
              <a:defRPr/>
            </a:pPr>
            <a:r>
              <a:rPr lang="en-US" altLang="zh-CN" sz="1400" dirty="0">
                <a:solidFill>
                  <a:schemeClr val="tx1">
                    <a:lumMod val="75000"/>
                    <a:lumOff val="25000"/>
                  </a:schemeClr>
                </a:solidFill>
                <a:cs typeface="+mn-ea"/>
                <a:sym typeface="+mn-lt"/>
              </a:rPr>
              <a:t>        2016</a:t>
            </a:r>
            <a:r>
              <a:rPr lang="zh-CN" altLang="en-US" sz="1400" dirty="0">
                <a:solidFill>
                  <a:schemeClr val="tx1">
                    <a:lumMod val="75000"/>
                    <a:lumOff val="25000"/>
                  </a:schemeClr>
                </a:solidFill>
                <a:cs typeface="+mn-ea"/>
                <a:sym typeface="+mn-lt"/>
              </a:rPr>
              <a:t>年</a:t>
            </a:r>
            <a:r>
              <a:rPr lang="en-US" altLang="zh-CN" sz="1400" dirty="0">
                <a:solidFill>
                  <a:schemeClr val="tx1">
                    <a:lumMod val="75000"/>
                    <a:lumOff val="25000"/>
                  </a:schemeClr>
                </a:solidFill>
                <a:cs typeface="+mn-ea"/>
                <a:sym typeface="+mn-lt"/>
              </a:rPr>
              <a:t>3</a:t>
            </a:r>
            <a:r>
              <a:rPr lang="zh-CN" altLang="en-US" sz="1400" dirty="0">
                <a:solidFill>
                  <a:schemeClr val="tx1">
                    <a:lumMod val="75000"/>
                    <a:lumOff val="25000"/>
                  </a:schemeClr>
                </a:solidFill>
                <a:cs typeface="+mn-ea"/>
                <a:sym typeface="+mn-lt"/>
              </a:rPr>
              <a:t>月</a:t>
            </a:r>
            <a:r>
              <a:rPr lang="en-US" altLang="zh-CN" sz="1400" dirty="0">
                <a:solidFill>
                  <a:schemeClr val="tx1">
                    <a:lumMod val="75000"/>
                    <a:lumOff val="25000"/>
                  </a:schemeClr>
                </a:solidFill>
                <a:cs typeface="+mn-ea"/>
                <a:sym typeface="+mn-lt"/>
              </a:rPr>
              <a:t>17</a:t>
            </a:r>
            <a:r>
              <a:rPr lang="zh-CN" altLang="en-US" sz="1400" dirty="0">
                <a:solidFill>
                  <a:schemeClr val="tx1">
                    <a:lumMod val="75000"/>
                    <a:lumOff val="25000"/>
                  </a:schemeClr>
                </a:solidFill>
                <a:cs typeface="+mn-ea"/>
                <a:sym typeface="+mn-lt"/>
              </a:rPr>
              <a:t>日入职</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a:t>
            </a:r>
            <a:r>
              <a:rPr lang="zh-CN" altLang="en-US" sz="1400" dirty="0" smtClean="0">
                <a:solidFill>
                  <a:schemeClr val="tx1">
                    <a:lumMod val="75000"/>
                    <a:lumOff val="25000"/>
                  </a:schemeClr>
                </a:solidFill>
                <a:cs typeface="+mn-ea"/>
                <a:sym typeface="+mn-lt"/>
              </a:rPr>
              <a:t>西安</a:t>
            </a:r>
            <a:r>
              <a:rPr lang="zh-CN" altLang="en-US" sz="1400" dirty="0" smtClean="0">
                <a:solidFill>
                  <a:schemeClr val="tx1">
                    <a:lumMod val="75000"/>
                    <a:lumOff val="25000"/>
                  </a:schemeClr>
                </a:solidFill>
                <a:cs typeface="+mn-ea"/>
                <a:sym typeface="+mn-lt"/>
              </a:rPr>
              <a:t>云</a:t>
            </a:r>
            <a:r>
              <a:rPr lang="zh-CN" altLang="en-US" sz="1400" dirty="0" smtClean="0">
                <a:solidFill>
                  <a:schemeClr val="tx1">
                    <a:lumMod val="75000"/>
                    <a:lumOff val="25000"/>
                  </a:schemeClr>
                </a:solidFill>
                <a:cs typeface="+mn-ea"/>
                <a:sym typeface="+mn-lt"/>
              </a:rPr>
              <a:t>核心</a:t>
            </a:r>
            <a:r>
              <a:rPr lang="zh-CN" altLang="en-US" sz="1400" dirty="0">
                <a:solidFill>
                  <a:schemeClr val="tx1">
                    <a:lumMod val="75000"/>
                    <a:lumOff val="25000"/>
                  </a:schemeClr>
                </a:solidFill>
                <a:cs typeface="+mn-ea"/>
                <a:sym typeface="+mn-lt"/>
              </a:rPr>
              <a:t>网实施部媒体网关项目组</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成果</a:t>
            </a:r>
            <a:r>
              <a:rPr lang="en-US" altLang="zh-CN" sz="1400" dirty="0">
                <a:solidFill>
                  <a:schemeClr val="tx1">
                    <a:lumMod val="75000"/>
                    <a:lumOff val="25000"/>
                  </a:schemeClr>
                </a:solidFill>
                <a:cs typeface="+mn-ea"/>
                <a:sym typeface="+mn-lt"/>
              </a:rPr>
              <a:t>】</a:t>
            </a:r>
          </a:p>
          <a:p>
            <a:pPr defTabSz="914313">
              <a:spcBef>
                <a:spcPct val="20000"/>
              </a:spcBef>
              <a:defRPr/>
            </a:pPr>
            <a:r>
              <a:rPr lang="en-US" altLang="zh-CN" sz="1400" dirty="0">
                <a:solidFill>
                  <a:schemeClr val="tx1">
                    <a:lumMod val="75000"/>
                    <a:lumOff val="25000"/>
                  </a:schemeClr>
                </a:solidFill>
                <a:cs typeface="+mn-ea"/>
                <a:sym typeface="+mn-lt"/>
              </a:rPr>
              <a:t>        2016</a:t>
            </a:r>
            <a:r>
              <a:rPr lang="zh-CN" altLang="en-US" sz="1400" dirty="0">
                <a:solidFill>
                  <a:schemeClr val="tx1">
                    <a:lumMod val="75000"/>
                    <a:lumOff val="25000"/>
                  </a:schemeClr>
                </a:solidFill>
                <a:cs typeface="+mn-ea"/>
                <a:sym typeface="+mn-lt"/>
              </a:rPr>
              <a:t>年</a:t>
            </a:r>
            <a:r>
              <a:rPr lang="en-US" altLang="zh-CN" sz="1400" dirty="0">
                <a:solidFill>
                  <a:schemeClr val="tx1">
                    <a:lumMod val="75000"/>
                    <a:lumOff val="25000"/>
                  </a:schemeClr>
                </a:solidFill>
                <a:cs typeface="+mn-ea"/>
                <a:sym typeface="+mn-lt"/>
              </a:rPr>
              <a:t>Q1</a:t>
            </a:r>
            <a:r>
              <a:rPr lang="zh-CN" altLang="en-US" sz="1400" dirty="0">
                <a:solidFill>
                  <a:schemeClr val="tx1">
                    <a:lumMod val="75000"/>
                    <a:lumOff val="25000"/>
                  </a:schemeClr>
                </a:solidFill>
                <a:cs typeface="+mn-ea"/>
                <a:sym typeface="+mn-lt"/>
              </a:rPr>
              <a:t>季度质量专项合理化建议奖</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1</a:t>
            </a:r>
            <a:r>
              <a:rPr lang="zh-CN" altLang="en-US" sz="1400" dirty="0">
                <a:solidFill>
                  <a:schemeClr val="tx1">
                    <a:lumMod val="75000"/>
                    <a:lumOff val="25000"/>
                  </a:schemeClr>
                </a:solidFill>
                <a:cs typeface="+mn-ea"/>
                <a:sym typeface="+mn-lt"/>
              </a:rPr>
              <a:t>）新员工使用脚本工具快速配置</a:t>
            </a:r>
            <a:r>
              <a:rPr lang="en-US" altLang="zh-CN" sz="1400" dirty="0">
                <a:solidFill>
                  <a:schemeClr val="tx1">
                    <a:lumMod val="75000"/>
                    <a:lumOff val="25000"/>
                  </a:schemeClr>
                </a:solidFill>
                <a:cs typeface="+mn-ea"/>
                <a:sym typeface="+mn-lt"/>
              </a:rPr>
              <a:t>Notes</a:t>
            </a:r>
            <a:r>
              <a:rPr lang="zh-CN" altLang="en-US" sz="1400" dirty="0">
                <a:solidFill>
                  <a:schemeClr val="tx1">
                    <a:lumMod val="75000"/>
                    <a:lumOff val="25000"/>
                  </a:schemeClr>
                </a:solidFill>
                <a:cs typeface="+mn-ea"/>
                <a:sym typeface="+mn-lt"/>
              </a:rPr>
              <a:t>流程小结；</a:t>
            </a:r>
            <a:endParaRPr lang="en-US" altLang="zh-CN" sz="1400" dirty="0">
              <a:solidFill>
                <a:schemeClr val="tx1">
                  <a:lumMod val="75000"/>
                  <a:lumOff val="25000"/>
                </a:schemeClr>
              </a:solidFill>
              <a:cs typeface="+mn-ea"/>
              <a:sym typeface="+mn-lt"/>
            </a:endParaRPr>
          </a:p>
          <a:p>
            <a:pPr defTabSz="914313">
              <a:spcBef>
                <a:spcPct val="20000"/>
              </a:spcBef>
              <a:defRPr/>
            </a:pPr>
            <a:r>
              <a:rPr lang="en-US" altLang="zh-CN" sz="1400" dirty="0">
                <a:solidFill>
                  <a:schemeClr val="tx1">
                    <a:lumMod val="75000"/>
                    <a:lumOff val="25000"/>
                  </a:schemeClr>
                </a:solidFill>
                <a:cs typeface="+mn-ea"/>
                <a:sym typeface="+mn-lt"/>
              </a:rPr>
              <a:t>         2</a:t>
            </a: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UMG8900</a:t>
            </a:r>
            <a:r>
              <a:rPr lang="zh-CN" altLang="en-US" sz="1400" dirty="0">
                <a:solidFill>
                  <a:schemeClr val="tx1">
                    <a:lumMod val="75000"/>
                    <a:lumOff val="25000"/>
                  </a:schemeClr>
                </a:solidFill>
                <a:cs typeface="+mn-ea"/>
                <a:sym typeface="+mn-lt"/>
              </a:rPr>
              <a:t>补丁安装注意事项。</a:t>
            </a:r>
            <a:endParaRPr lang="en-US" altLang="zh-CN" sz="1400" dirty="0">
              <a:solidFill>
                <a:schemeClr val="tx1">
                  <a:lumMod val="75000"/>
                  <a:lumOff val="25000"/>
                </a:schemeClr>
              </a:solidFill>
              <a:cs typeface="+mn-ea"/>
              <a:sym typeface="+mn-lt"/>
            </a:endParaRPr>
          </a:p>
        </p:txBody>
      </p:sp>
      <p:pic>
        <p:nvPicPr>
          <p:cNvPr id="3" name="Picture 2" descr="C:\Users\mingzhangi\Desktop\1270518128.jpg"/>
          <p:cNvPicPr>
            <a:picLocks noChangeAspect="1" noChangeArrowheads="1"/>
          </p:cNvPicPr>
          <p:nvPr/>
        </p:nvPicPr>
        <p:blipFill>
          <a:blip r:embed="rId3" cstate="print"/>
          <a:srcRect/>
          <a:stretch>
            <a:fillRect/>
          </a:stretch>
        </p:blipFill>
        <p:spPr bwMode="auto">
          <a:xfrm>
            <a:off x="571472" y="928676"/>
            <a:ext cx="2500290" cy="3333720"/>
          </a:xfrm>
          <a:prstGeom prst="rect">
            <a:avLst/>
          </a:prstGeom>
          <a:noFill/>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olidFill>
                  <a:schemeClr val="tx1">
                    <a:lumMod val="75000"/>
                    <a:lumOff val="25000"/>
                  </a:schemeClr>
                </a:solidFill>
                <a:sym typeface="微软雅黑" panose="020B0503020204020204" pitchFamily="34" charset="-122"/>
              </a:rPr>
              <a:t>学习</a:t>
            </a:r>
          </a:p>
        </p:txBody>
      </p:sp>
      <p:pic>
        <p:nvPicPr>
          <p:cNvPr id="9" name="Picture 2" descr="079"/>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7916" t="16619" r="4028"/>
          <a:stretch/>
        </p:blipFill>
        <p:spPr bwMode="auto">
          <a:xfrm>
            <a:off x="4714876" y="1010749"/>
            <a:ext cx="4259882" cy="370414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785786" y="1785932"/>
            <a:ext cx="1989030" cy="769441"/>
          </a:xfrm>
          <a:prstGeom prst="rect">
            <a:avLst/>
          </a:prstGeom>
          <a:noFill/>
        </p:spPr>
        <p:txBody>
          <a:bodyPr wrap="square" rtlCol="0">
            <a:spAutoFit/>
          </a:bodyPr>
          <a:lstStyle/>
          <a:p>
            <a:r>
              <a:rPr lang="en-US" altLang="zh-CN" sz="4400" dirty="0">
                <a:latin typeface="微软雅黑" pitchFamily="34" charset="-122"/>
                <a:ea typeface="微软雅黑" pitchFamily="34" charset="-122"/>
              </a:rPr>
              <a:t>[</a:t>
            </a:r>
            <a:r>
              <a:rPr lang="zh-CN" altLang="en-US" sz="4400" dirty="0">
                <a:latin typeface="微软雅黑" pitchFamily="34" charset="-122"/>
                <a:ea typeface="微软雅黑" pitchFamily="34" charset="-122"/>
              </a:rPr>
              <a:t>学习</a:t>
            </a:r>
            <a:r>
              <a:rPr lang="en-US" altLang="zh-CN" sz="4400" dirty="0">
                <a:latin typeface="微软雅黑" pitchFamily="34" charset="-122"/>
                <a:ea typeface="微软雅黑" pitchFamily="34" charset="-122"/>
              </a:rPr>
              <a:t>]</a:t>
            </a:r>
            <a:endParaRPr lang="en-US" altLang="zh-CN" sz="4000" dirty="0">
              <a:latin typeface="微软雅黑" pitchFamily="34" charset="-122"/>
              <a:ea typeface="微软雅黑" pitchFamily="34" charset="-122"/>
            </a:endParaRPr>
          </a:p>
        </p:txBody>
      </p:sp>
      <p:sp>
        <p:nvSpPr>
          <p:cNvPr id="11" name="内容占位符 3"/>
          <p:cNvSpPr txBox="1">
            <a:spLocks/>
          </p:cNvSpPr>
          <p:nvPr/>
        </p:nvSpPr>
        <p:spPr>
          <a:xfrm>
            <a:off x="785786" y="3429006"/>
            <a:ext cx="8001056" cy="1119204"/>
          </a:xfrm>
          <a:prstGeom prst="rect">
            <a:avLst/>
          </a:prstGeom>
          <a:solidFill>
            <a:schemeClr val="bg1"/>
          </a:solidFill>
        </p:spPr>
        <p:txBody>
          <a:bodyPr/>
          <a:lstStyle/>
          <a:p>
            <a:pPr marL="0" marR="0" lvl="0" indent="0" algn="l" defTabSz="1217054" rtl="0" eaLnBrk="1" fontAlgn="base" latinLnBrk="0" hangingPunct="1">
              <a:lnSpc>
                <a:spcPct val="150000"/>
              </a:lnSpc>
              <a:spcBef>
                <a:spcPct val="20000"/>
              </a:spcBef>
              <a:spcAft>
                <a:spcPct val="0"/>
              </a:spcAft>
              <a:buClrTx/>
              <a:buSzTx/>
              <a:buFontTx/>
              <a:buNone/>
              <a:tabLst/>
              <a:defRPr/>
            </a:pPr>
            <a:r>
              <a:rPr kumimoji="0"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zh-CN"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软通人的素质决定软通的前途，学习是自我完善、提高素质的主要途径；无论是品质，还是创新、高增加值，都依靠学习实现</a:t>
            </a:r>
            <a:r>
              <a:rPr kumimoji="0"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a:t>
            </a: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2" name="TextBox 11"/>
          <p:cNvSpPr txBox="1"/>
          <p:nvPr/>
        </p:nvSpPr>
        <p:spPr>
          <a:xfrm>
            <a:off x="1458931" y="1259069"/>
            <a:ext cx="2827317" cy="307777"/>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13" name="图片 1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44892" y="985448"/>
            <a:ext cx="532956" cy="520871"/>
          </a:xfrm>
          <a:prstGeom prst="rect">
            <a:avLst/>
          </a:prstGeom>
        </p:spPr>
      </p:pic>
      <p:sp>
        <p:nvSpPr>
          <p:cNvPr id="14" name="TextBox 13"/>
          <p:cNvSpPr txBox="1"/>
          <p:nvPr/>
        </p:nvSpPr>
        <p:spPr>
          <a:xfrm>
            <a:off x="809232" y="1785933"/>
            <a:ext cx="5923175" cy="1692771"/>
          </a:xfrm>
          <a:prstGeom prst="rect">
            <a:avLst/>
          </a:prstGeom>
          <a:noFill/>
        </p:spPr>
        <p:txBody>
          <a:bodyPr wrap="square" rtlCol="0">
            <a:spAutoFit/>
          </a:bodyPr>
          <a:lstStyle/>
          <a:p>
            <a:endParaRPr lang="en-US" altLang="zh-CN" sz="44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4000" dirty="0">
                <a:latin typeface="微软雅黑" pitchFamily="34" charset="-122"/>
                <a:ea typeface="微软雅黑" pitchFamily="34" charset="-122"/>
              </a:rPr>
              <a:t>学习造就我们的竞争力</a:t>
            </a:r>
            <a:endParaRPr lang="en-US" altLang="zh-CN" sz="4000" dirty="0">
              <a:latin typeface="微软雅黑" pitchFamily="34" charset="-122"/>
              <a:ea typeface="微软雅黑" pitchFamily="34" charset="-122"/>
            </a:endParaRPr>
          </a:p>
        </p:txBody>
      </p:sp>
    </p:spTree>
    <p:extLst>
      <p:ext uri="{BB962C8B-B14F-4D97-AF65-F5344CB8AC3E}">
        <p14:creationId xmlns="" xmlns:p14="http://schemas.microsoft.com/office/powerpoint/2010/main" val="9510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bg/>
                                          </p:spTgt>
                                        </p:tgtEl>
                                        <p:attrNameLst>
                                          <p:attrName>style.visibility</p:attrName>
                                        </p:attrNameLst>
                                      </p:cBhvr>
                                      <p:to>
                                        <p:strVal val="visible"/>
                                      </p:to>
                                    </p:set>
                                    <p:anim calcmode="lin" valueType="num">
                                      <p:cBhvr additive="base">
                                        <p:cTn id="11"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如何学习</a:t>
            </a:r>
          </a:p>
        </p:txBody>
      </p:sp>
      <p:grpSp>
        <p:nvGrpSpPr>
          <p:cNvPr id="5" name="组合 4"/>
          <p:cNvGrpSpPr/>
          <p:nvPr/>
        </p:nvGrpSpPr>
        <p:grpSpPr>
          <a:xfrm>
            <a:off x="1186734" y="844594"/>
            <a:ext cx="1507453" cy="1622437"/>
            <a:chOff x="1910862" y="1445602"/>
            <a:chExt cx="1981200" cy="2194470"/>
          </a:xfrm>
        </p:grpSpPr>
        <p:pic>
          <p:nvPicPr>
            <p:cNvPr id="7" name="Picture 2"/>
            <p:cNvPicPr>
              <a:picLocks noChangeAspect="1" noChangeArrowheads="1"/>
            </p:cNvPicPr>
            <p:nvPr/>
          </p:nvPicPr>
          <p:blipFill>
            <a:blip r:embed="rId3"/>
            <a:srcRect/>
            <a:stretch>
              <a:fillRect/>
            </a:stretch>
          </p:blipFill>
          <p:spPr bwMode="auto">
            <a:xfrm>
              <a:off x="1943100" y="1445602"/>
              <a:ext cx="1905000" cy="1809750"/>
            </a:xfrm>
            <a:prstGeom prst="rect">
              <a:avLst/>
            </a:prstGeom>
            <a:noFill/>
            <a:ln w="9525">
              <a:noFill/>
              <a:miter lim="800000"/>
              <a:headEnd/>
              <a:tailEnd/>
            </a:ln>
            <a:effectLst/>
          </p:spPr>
        </p:pic>
        <p:sp>
          <p:nvSpPr>
            <p:cNvPr id="9" name="TextBox 8"/>
            <p:cNvSpPr txBox="1"/>
            <p:nvPr/>
          </p:nvSpPr>
          <p:spPr>
            <a:xfrm>
              <a:off x="1910862" y="3270740"/>
              <a:ext cx="1981200" cy="369332"/>
            </a:xfrm>
            <a:prstGeom prst="rect">
              <a:avLst/>
            </a:prstGeom>
            <a:noFill/>
          </p:spPr>
          <p:txBody>
            <a:bodyPr wrap="square" rtlCol="0">
              <a:spAutoFit/>
            </a:bodyPr>
            <a:lstStyle/>
            <a:p>
              <a:pPr algn="ctr"/>
              <a:r>
                <a:rPr lang="zh-CN" altLang="en-US" dirty="0"/>
                <a:t>科学的方法</a:t>
              </a:r>
            </a:p>
          </p:txBody>
        </p:sp>
      </p:grpSp>
      <p:grpSp>
        <p:nvGrpSpPr>
          <p:cNvPr id="10" name="组合 9"/>
          <p:cNvGrpSpPr/>
          <p:nvPr/>
        </p:nvGrpSpPr>
        <p:grpSpPr>
          <a:xfrm>
            <a:off x="3577785" y="902113"/>
            <a:ext cx="1543133" cy="1579912"/>
            <a:chOff x="4290646" y="1503120"/>
            <a:chExt cx="2028093" cy="2136951"/>
          </a:xfrm>
        </p:grpSpPr>
        <p:pic>
          <p:nvPicPr>
            <p:cNvPr id="11" name="Picture 3"/>
            <p:cNvPicPr>
              <a:picLocks noChangeAspect="1" noChangeArrowheads="1"/>
            </p:cNvPicPr>
            <p:nvPr/>
          </p:nvPicPr>
          <p:blipFill>
            <a:blip r:embed="rId4" cstate="print"/>
            <a:srcRect/>
            <a:stretch>
              <a:fillRect/>
            </a:stretch>
          </p:blipFill>
          <p:spPr bwMode="auto">
            <a:xfrm>
              <a:off x="4301636" y="1503120"/>
              <a:ext cx="2017103" cy="1818004"/>
            </a:xfrm>
            <a:prstGeom prst="rect">
              <a:avLst/>
            </a:prstGeom>
            <a:noFill/>
            <a:ln w="9525">
              <a:noFill/>
              <a:miter lim="800000"/>
              <a:headEnd/>
              <a:tailEnd/>
            </a:ln>
            <a:effectLst/>
          </p:spPr>
        </p:pic>
        <p:sp>
          <p:nvSpPr>
            <p:cNvPr id="12" name="TextBox 11"/>
            <p:cNvSpPr txBox="1"/>
            <p:nvPr/>
          </p:nvSpPr>
          <p:spPr>
            <a:xfrm>
              <a:off x="4290646" y="3270739"/>
              <a:ext cx="1981200" cy="369332"/>
            </a:xfrm>
            <a:prstGeom prst="rect">
              <a:avLst/>
            </a:prstGeom>
            <a:noFill/>
          </p:spPr>
          <p:txBody>
            <a:bodyPr wrap="square" rtlCol="0">
              <a:spAutoFit/>
            </a:bodyPr>
            <a:lstStyle/>
            <a:p>
              <a:pPr algn="ctr"/>
              <a:r>
                <a:rPr lang="zh-CN" altLang="en-US" dirty="0"/>
                <a:t>勇于实践</a:t>
              </a:r>
            </a:p>
          </p:txBody>
        </p:sp>
      </p:grpSp>
      <p:grpSp>
        <p:nvGrpSpPr>
          <p:cNvPr id="13" name="组合 12"/>
          <p:cNvGrpSpPr/>
          <p:nvPr/>
        </p:nvGrpSpPr>
        <p:grpSpPr>
          <a:xfrm>
            <a:off x="5993505" y="905773"/>
            <a:ext cx="1507453" cy="1594539"/>
            <a:chOff x="6787662" y="1506782"/>
            <a:chExt cx="1981200" cy="2156736"/>
          </a:xfrm>
        </p:grpSpPr>
        <p:pic>
          <p:nvPicPr>
            <p:cNvPr id="14" name="Picture 4"/>
            <p:cNvPicPr>
              <a:picLocks noChangeAspect="1" noChangeArrowheads="1"/>
            </p:cNvPicPr>
            <p:nvPr/>
          </p:nvPicPr>
          <p:blipFill>
            <a:blip r:embed="rId5"/>
            <a:srcRect/>
            <a:stretch>
              <a:fillRect/>
            </a:stretch>
          </p:blipFill>
          <p:spPr bwMode="auto">
            <a:xfrm>
              <a:off x="6931269" y="1506782"/>
              <a:ext cx="1733658" cy="1752233"/>
            </a:xfrm>
            <a:prstGeom prst="rect">
              <a:avLst/>
            </a:prstGeom>
            <a:noFill/>
            <a:ln w="9525">
              <a:noFill/>
              <a:miter lim="800000"/>
              <a:headEnd/>
              <a:tailEnd/>
            </a:ln>
            <a:effectLst/>
          </p:spPr>
        </p:pic>
        <p:sp>
          <p:nvSpPr>
            <p:cNvPr id="15" name="TextBox 14"/>
            <p:cNvSpPr txBox="1"/>
            <p:nvPr/>
          </p:nvSpPr>
          <p:spPr>
            <a:xfrm>
              <a:off x="6787662" y="3294186"/>
              <a:ext cx="1981200" cy="369332"/>
            </a:xfrm>
            <a:prstGeom prst="rect">
              <a:avLst/>
            </a:prstGeom>
            <a:noFill/>
          </p:spPr>
          <p:txBody>
            <a:bodyPr wrap="square" rtlCol="0">
              <a:spAutoFit/>
            </a:bodyPr>
            <a:lstStyle/>
            <a:p>
              <a:pPr algn="ctr"/>
              <a:r>
                <a:rPr lang="zh-CN" altLang="en-US" dirty="0"/>
                <a:t>善于总结</a:t>
              </a:r>
            </a:p>
          </p:txBody>
        </p:sp>
      </p:grpSp>
      <p:grpSp>
        <p:nvGrpSpPr>
          <p:cNvPr id="16" name="组合 15"/>
          <p:cNvGrpSpPr/>
          <p:nvPr/>
        </p:nvGrpSpPr>
        <p:grpSpPr>
          <a:xfrm>
            <a:off x="1202121" y="2837293"/>
            <a:ext cx="1575216" cy="1711275"/>
            <a:chOff x="1926249" y="3857626"/>
            <a:chExt cx="2070258" cy="2314631"/>
          </a:xfrm>
        </p:grpSpPr>
        <p:pic>
          <p:nvPicPr>
            <p:cNvPr id="17" name="Picture 5"/>
            <p:cNvPicPr>
              <a:picLocks noChangeAspect="1" noChangeArrowheads="1"/>
            </p:cNvPicPr>
            <p:nvPr/>
          </p:nvPicPr>
          <p:blipFill>
            <a:blip r:embed="rId6" cstate="print"/>
            <a:srcRect/>
            <a:stretch>
              <a:fillRect/>
            </a:stretch>
          </p:blipFill>
          <p:spPr bwMode="auto">
            <a:xfrm>
              <a:off x="1926249" y="3857626"/>
              <a:ext cx="2070258" cy="1921852"/>
            </a:xfrm>
            <a:prstGeom prst="rect">
              <a:avLst/>
            </a:prstGeom>
            <a:noFill/>
            <a:ln w="9525">
              <a:noFill/>
              <a:miter lim="800000"/>
              <a:headEnd/>
              <a:tailEnd/>
            </a:ln>
            <a:effectLst/>
          </p:spPr>
        </p:pic>
        <p:sp>
          <p:nvSpPr>
            <p:cNvPr id="18" name="TextBox 17"/>
            <p:cNvSpPr txBox="1"/>
            <p:nvPr/>
          </p:nvSpPr>
          <p:spPr>
            <a:xfrm>
              <a:off x="1934308" y="5802925"/>
              <a:ext cx="1981200" cy="369332"/>
            </a:xfrm>
            <a:prstGeom prst="rect">
              <a:avLst/>
            </a:prstGeom>
            <a:noFill/>
          </p:spPr>
          <p:txBody>
            <a:bodyPr wrap="square" rtlCol="0">
              <a:spAutoFit/>
            </a:bodyPr>
            <a:lstStyle/>
            <a:p>
              <a:pPr algn="ctr"/>
              <a:r>
                <a:rPr lang="zh-CN" altLang="en-US" dirty="0"/>
                <a:t>优秀的导师</a:t>
              </a:r>
            </a:p>
          </p:txBody>
        </p:sp>
      </p:grpSp>
      <p:grpSp>
        <p:nvGrpSpPr>
          <p:cNvPr id="19" name="组合 18"/>
          <p:cNvGrpSpPr/>
          <p:nvPr/>
        </p:nvGrpSpPr>
        <p:grpSpPr>
          <a:xfrm>
            <a:off x="3156490" y="2860739"/>
            <a:ext cx="2269414" cy="1711275"/>
            <a:chOff x="4361717" y="3881072"/>
            <a:chExt cx="2982620" cy="2314631"/>
          </a:xfrm>
        </p:grpSpPr>
        <p:pic>
          <p:nvPicPr>
            <p:cNvPr id="20" name="Picture 6"/>
            <p:cNvPicPr>
              <a:picLocks noChangeAspect="1" noChangeArrowheads="1"/>
            </p:cNvPicPr>
            <p:nvPr/>
          </p:nvPicPr>
          <p:blipFill>
            <a:blip r:embed="rId7" cstate="print"/>
            <a:srcRect/>
            <a:stretch>
              <a:fillRect/>
            </a:stretch>
          </p:blipFill>
          <p:spPr bwMode="auto">
            <a:xfrm>
              <a:off x="4361717" y="3881072"/>
              <a:ext cx="2982620" cy="1851513"/>
            </a:xfrm>
            <a:prstGeom prst="rect">
              <a:avLst/>
            </a:prstGeom>
            <a:noFill/>
            <a:ln w="9525">
              <a:noFill/>
              <a:miter lim="800000"/>
              <a:headEnd/>
              <a:tailEnd/>
            </a:ln>
            <a:effectLst/>
          </p:spPr>
        </p:pic>
        <p:sp>
          <p:nvSpPr>
            <p:cNvPr id="21" name="TextBox 20"/>
            <p:cNvSpPr txBox="1"/>
            <p:nvPr/>
          </p:nvSpPr>
          <p:spPr>
            <a:xfrm>
              <a:off x="4724400" y="5826371"/>
              <a:ext cx="1981200" cy="369332"/>
            </a:xfrm>
            <a:prstGeom prst="rect">
              <a:avLst/>
            </a:prstGeom>
            <a:noFill/>
          </p:spPr>
          <p:txBody>
            <a:bodyPr wrap="square" rtlCol="0">
              <a:spAutoFit/>
            </a:bodyPr>
            <a:lstStyle/>
            <a:p>
              <a:pPr algn="ctr"/>
              <a:r>
                <a:rPr lang="zh-CN" altLang="en-US" dirty="0"/>
                <a:t>丰富的培训课</a:t>
              </a:r>
            </a:p>
          </p:txBody>
        </p:sp>
      </p:grpSp>
      <p:grpSp>
        <p:nvGrpSpPr>
          <p:cNvPr id="22" name="组合 21"/>
          <p:cNvGrpSpPr/>
          <p:nvPr/>
        </p:nvGrpSpPr>
        <p:grpSpPr>
          <a:xfrm>
            <a:off x="5920609" y="2847917"/>
            <a:ext cx="1556655" cy="1720755"/>
            <a:chOff x="7640883" y="3868250"/>
            <a:chExt cx="2045864" cy="2327453"/>
          </a:xfrm>
        </p:grpSpPr>
        <p:pic>
          <p:nvPicPr>
            <p:cNvPr id="23" name="Picture 8"/>
            <p:cNvPicPr>
              <a:picLocks noChangeAspect="1" noChangeArrowheads="1"/>
            </p:cNvPicPr>
            <p:nvPr/>
          </p:nvPicPr>
          <p:blipFill>
            <a:blip r:embed="rId8" cstate="print"/>
            <a:srcRect/>
            <a:stretch>
              <a:fillRect/>
            </a:stretch>
          </p:blipFill>
          <p:spPr bwMode="auto">
            <a:xfrm>
              <a:off x="7640883" y="3868250"/>
              <a:ext cx="2045864" cy="1899504"/>
            </a:xfrm>
            <a:prstGeom prst="rect">
              <a:avLst/>
            </a:prstGeom>
            <a:noFill/>
            <a:ln w="9525">
              <a:noFill/>
              <a:miter lim="800000"/>
              <a:headEnd/>
              <a:tailEnd/>
            </a:ln>
            <a:effectLst/>
          </p:spPr>
        </p:pic>
        <p:sp>
          <p:nvSpPr>
            <p:cNvPr id="24" name="TextBox 23"/>
            <p:cNvSpPr txBox="1"/>
            <p:nvPr/>
          </p:nvSpPr>
          <p:spPr>
            <a:xfrm>
              <a:off x="7690339" y="5826371"/>
              <a:ext cx="1981200" cy="369332"/>
            </a:xfrm>
            <a:prstGeom prst="rect">
              <a:avLst/>
            </a:prstGeom>
            <a:noFill/>
          </p:spPr>
          <p:txBody>
            <a:bodyPr wrap="square" rtlCol="0">
              <a:spAutoFit/>
            </a:bodyPr>
            <a:lstStyle/>
            <a:p>
              <a:pPr algn="ctr"/>
              <a:r>
                <a:rPr lang="zh-CN" altLang="en-US" dirty="0"/>
                <a:t>图书馆</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向谁学习</a:t>
            </a:r>
          </a:p>
        </p:txBody>
      </p:sp>
      <p:sp>
        <p:nvSpPr>
          <p:cNvPr id="22" name="Rectangle 21"/>
          <p:cNvSpPr>
            <a:spLocks noChangeArrowheads="1"/>
          </p:cNvSpPr>
          <p:nvPr/>
        </p:nvSpPr>
        <p:spPr bwMode="auto">
          <a:xfrm>
            <a:off x="285720" y="2390521"/>
            <a:ext cx="8715436" cy="773239"/>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sz="2800" b="1" dirty="0">
                <a:latin typeface="微软雅黑" pitchFamily="34" charset="-122"/>
                <a:ea typeface="微软雅黑" pitchFamily="34" charset="-122"/>
              </a:rPr>
              <a:t>向谁学习？</a:t>
            </a:r>
            <a:endParaRPr lang="en-US" altLang="zh-CN" sz="2800" b="1" dirty="0">
              <a:latin typeface="微软雅黑" pitchFamily="34" charset="-122"/>
              <a:ea typeface="微软雅黑" pitchFamily="34" charset="-122"/>
            </a:endParaRPr>
          </a:p>
        </p:txBody>
      </p:sp>
      <p:pic>
        <p:nvPicPr>
          <p:cNvPr id="25" name="Picture 3"/>
          <p:cNvPicPr>
            <a:picLocks noChangeAspect="1" noChangeArrowheads="1"/>
          </p:cNvPicPr>
          <p:nvPr/>
        </p:nvPicPr>
        <p:blipFill>
          <a:blip r:embed="rId3" cstate="print"/>
          <a:srcRect/>
          <a:stretch>
            <a:fillRect/>
          </a:stretch>
        </p:blipFill>
        <p:spPr bwMode="auto">
          <a:xfrm>
            <a:off x="895441" y="1850399"/>
            <a:ext cx="2429974" cy="1808821"/>
          </a:xfrm>
          <a:prstGeom prst="rect">
            <a:avLst/>
          </a:prstGeom>
          <a:noFill/>
          <a:ln w="9525">
            <a:noFill/>
            <a:miter lim="800000"/>
            <a:headEnd/>
            <a:tailEnd/>
          </a:ln>
          <a:effectLst/>
        </p:spPr>
      </p:pic>
      <p:sp>
        <p:nvSpPr>
          <p:cNvPr id="26" name="Rectangle 21"/>
          <p:cNvSpPr>
            <a:spLocks noChangeArrowheads="1"/>
          </p:cNvSpPr>
          <p:nvPr/>
        </p:nvSpPr>
        <p:spPr bwMode="auto">
          <a:xfrm>
            <a:off x="3481720" y="2425681"/>
            <a:ext cx="5201139" cy="679453"/>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sz="2400" b="1" dirty="0">
                <a:latin typeface="微软雅黑" pitchFamily="34" charset="-122"/>
                <a:ea typeface="微软雅黑" pitchFamily="34" charset="-122"/>
              </a:rPr>
              <a:t>向标杆榜样学习</a:t>
            </a:r>
          </a:p>
        </p:txBody>
      </p:sp>
      <p:pic>
        <p:nvPicPr>
          <p:cNvPr id="27" name="Picture 4"/>
          <p:cNvPicPr>
            <a:picLocks noChangeAspect="1" noChangeArrowheads="1"/>
          </p:cNvPicPr>
          <p:nvPr/>
        </p:nvPicPr>
        <p:blipFill>
          <a:blip r:embed="rId4"/>
          <a:srcRect/>
          <a:stretch>
            <a:fillRect/>
          </a:stretch>
        </p:blipFill>
        <p:spPr bwMode="auto">
          <a:xfrm>
            <a:off x="829498" y="1516147"/>
            <a:ext cx="2683485" cy="2116552"/>
          </a:xfrm>
          <a:prstGeom prst="rect">
            <a:avLst/>
          </a:prstGeom>
          <a:noFill/>
          <a:ln w="9525">
            <a:noFill/>
            <a:miter lim="800000"/>
            <a:headEnd/>
            <a:tailEnd/>
          </a:ln>
          <a:effectLst/>
        </p:spPr>
      </p:pic>
      <p:sp>
        <p:nvSpPr>
          <p:cNvPr id="28" name="Rectangle 21"/>
          <p:cNvSpPr>
            <a:spLocks noChangeArrowheads="1"/>
          </p:cNvSpPr>
          <p:nvPr/>
        </p:nvSpPr>
        <p:spPr bwMode="auto">
          <a:xfrm>
            <a:off x="3540336" y="2413984"/>
            <a:ext cx="5201139" cy="702899"/>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sz="2400" b="1" dirty="0">
                <a:latin typeface="微软雅黑" pitchFamily="34" charset="-122"/>
                <a:ea typeface="微软雅黑" pitchFamily="34" charset="-122"/>
              </a:rPr>
              <a:t>向竞争对手学习</a:t>
            </a:r>
            <a:endParaRPr lang="zh-CN" altLang="en-US" sz="2400" b="1" dirty="0">
              <a:solidFill>
                <a:srgbClr val="990000"/>
              </a:solidFill>
              <a:latin typeface="微软雅黑" pitchFamily="34" charset="-122"/>
              <a:ea typeface="微软雅黑" pitchFamily="34" charset="-122"/>
            </a:endParaRPr>
          </a:p>
        </p:txBody>
      </p:sp>
      <p:pic>
        <p:nvPicPr>
          <p:cNvPr id="29" name="Picture 5"/>
          <p:cNvPicPr>
            <a:picLocks noChangeAspect="1" noChangeArrowheads="1"/>
          </p:cNvPicPr>
          <p:nvPr/>
        </p:nvPicPr>
        <p:blipFill>
          <a:blip r:embed="rId5"/>
          <a:srcRect/>
          <a:stretch>
            <a:fillRect/>
          </a:stretch>
        </p:blipFill>
        <p:spPr bwMode="auto">
          <a:xfrm>
            <a:off x="884816" y="1676408"/>
            <a:ext cx="2464081" cy="2038350"/>
          </a:xfrm>
          <a:prstGeom prst="rect">
            <a:avLst/>
          </a:prstGeom>
          <a:noFill/>
          <a:ln w="9525">
            <a:noFill/>
            <a:miter lim="800000"/>
            <a:headEnd/>
            <a:tailEnd/>
          </a:ln>
          <a:effectLst/>
        </p:spPr>
      </p:pic>
      <p:sp>
        <p:nvSpPr>
          <p:cNvPr id="30" name="Rectangle 21"/>
          <p:cNvSpPr>
            <a:spLocks noChangeArrowheads="1"/>
          </p:cNvSpPr>
          <p:nvPr/>
        </p:nvSpPr>
        <p:spPr bwMode="auto">
          <a:xfrm>
            <a:off x="3540336" y="2437429"/>
            <a:ext cx="5201139" cy="656006"/>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sz="2400" b="1" dirty="0">
                <a:latin typeface="微软雅黑" pitchFamily="34" charset="-122"/>
                <a:ea typeface="微软雅黑" pitchFamily="34" charset="-122"/>
              </a:rPr>
              <a:t>向客户学习</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2"/>
                                        </p:tgtEl>
                                        <p:attrNameLst>
                                          <p:attrName>ppt_x</p:attrName>
                                        </p:attrNameLst>
                                      </p:cBhvr>
                                      <p:tavLst>
                                        <p:tav tm="0">
                                          <p:val>
                                            <p:strVal val="ppt_x"/>
                                          </p:val>
                                        </p:tav>
                                        <p:tav tm="100000">
                                          <p:val>
                                            <p:strVal val="ppt_x"/>
                                          </p:val>
                                        </p:tav>
                                      </p:tavLst>
                                    </p:anim>
                                    <p:anim calcmode="lin" valueType="num">
                                      <p:cBhvr additive="base">
                                        <p:cTn id="13" dur="500"/>
                                        <p:tgtEl>
                                          <p:spTgt spid="22"/>
                                        </p:tgtEl>
                                        <p:attrNameLst>
                                          <p:attrName>ppt_y</p:attrName>
                                        </p:attrNameLst>
                                      </p:cBhvr>
                                      <p:tavLst>
                                        <p:tav tm="0">
                                          <p:val>
                                            <p:strVal val="ppt_y"/>
                                          </p:val>
                                        </p:tav>
                                        <p:tav tm="100000">
                                          <p:val>
                                            <p:strVal val="1+ppt_h/2"/>
                                          </p:val>
                                        </p:tav>
                                      </p:tavLst>
                                    </p:anim>
                                    <p:set>
                                      <p:cBhvr>
                                        <p:cTn id="14" dur="1" fill="hold">
                                          <p:stCondLst>
                                            <p:cond delay="499"/>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25"/>
                                        </p:tgtEl>
                                        <p:attrNameLst>
                                          <p:attrName>ppt_x</p:attrName>
                                        </p:attrNameLst>
                                      </p:cBhvr>
                                      <p:tavLst>
                                        <p:tav tm="0">
                                          <p:val>
                                            <p:strVal val="ppt_x"/>
                                          </p:val>
                                        </p:tav>
                                        <p:tav tm="100000">
                                          <p:val>
                                            <p:strVal val="ppt_x"/>
                                          </p:val>
                                        </p:tav>
                                      </p:tavLst>
                                    </p:anim>
                                    <p:anim calcmode="lin" valueType="num">
                                      <p:cBhvr additive="base">
                                        <p:cTn id="29" dur="500"/>
                                        <p:tgtEl>
                                          <p:spTgt spid="25"/>
                                        </p:tgtEl>
                                        <p:attrNameLst>
                                          <p:attrName>ppt_y</p:attrName>
                                        </p:attrNameLst>
                                      </p:cBhvr>
                                      <p:tavLst>
                                        <p:tav tm="0">
                                          <p:val>
                                            <p:strVal val="ppt_y"/>
                                          </p:val>
                                        </p:tav>
                                        <p:tav tm="100000">
                                          <p:val>
                                            <p:strVal val="1+ppt_h/2"/>
                                          </p:val>
                                        </p:tav>
                                      </p:tavLst>
                                    </p:anim>
                                    <p:set>
                                      <p:cBhvr>
                                        <p:cTn id="30" dur="1" fill="hold">
                                          <p:stCondLst>
                                            <p:cond delay="499"/>
                                          </p:stCondLst>
                                        </p:cTn>
                                        <p:tgtEl>
                                          <p:spTgt spid="25"/>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26"/>
                                        </p:tgtEl>
                                        <p:attrNameLst>
                                          <p:attrName>ppt_x</p:attrName>
                                        </p:attrNameLst>
                                      </p:cBhvr>
                                      <p:tavLst>
                                        <p:tav tm="0">
                                          <p:val>
                                            <p:strVal val="ppt_x"/>
                                          </p:val>
                                        </p:tav>
                                        <p:tav tm="100000">
                                          <p:val>
                                            <p:strVal val="ppt_x"/>
                                          </p:val>
                                        </p:tav>
                                      </p:tavLst>
                                    </p:anim>
                                    <p:anim calcmode="lin" valueType="num">
                                      <p:cBhvr additive="base">
                                        <p:cTn id="33" dur="500"/>
                                        <p:tgtEl>
                                          <p:spTgt spid="26"/>
                                        </p:tgtEl>
                                        <p:attrNameLst>
                                          <p:attrName>ppt_y</p:attrName>
                                        </p:attrNameLst>
                                      </p:cBhvr>
                                      <p:tavLst>
                                        <p:tav tm="0">
                                          <p:val>
                                            <p:strVal val="ppt_y"/>
                                          </p:val>
                                        </p:tav>
                                        <p:tav tm="100000">
                                          <p:val>
                                            <p:strVal val="1+ppt_h/2"/>
                                          </p:val>
                                        </p:tav>
                                      </p:tavLst>
                                    </p:anim>
                                    <p:set>
                                      <p:cBhvr>
                                        <p:cTn id="34" dur="1" fill="hold">
                                          <p:stCondLst>
                                            <p:cond delay="499"/>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7"/>
                                        </p:tgtEl>
                                        <p:attrNameLst>
                                          <p:attrName>ppt_x</p:attrName>
                                        </p:attrNameLst>
                                      </p:cBhvr>
                                      <p:tavLst>
                                        <p:tav tm="0">
                                          <p:val>
                                            <p:strVal val="ppt_x"/>
                                          </p:val>
                                        </p:tav>
                                        <p:tav tm="100000">
                                          <p:val>
                                            <p:strVal val="ppt_x"/>
                                          </p:val>
                                        </p:tav>
                                      </p:tavLst>
                                    </p:anim>
                                    <p:anim calcmode="lin" valueType="num">
                                      <p:cBhvr additive="base">
                                        <p:cTn id="49" dur="500"/>
                                        <p:tgtEl>
                                          <p:spTgt spid="27"/>
                                        </p:tgtEl>
                                        <p:attrNameLst>
                                          <p:attrName>ppt_y</p:attrName>
                                        </p:attrNameLst>
                                      </p:cBhvr>
                                      <p:tavLst>
                                        <p:tav tm="0">
                                          <p:val>
                                            <p:strVal val="ppt_y"/>
                                          </p:val>
                                        </p:tav>
                                        <p:tav tm="100000">
                                          <p:val>
                                            <p:strVal val="1+ppt_h/2"/>
                                          </p:val>
                                        </p:tav>
                                      </p:tavLst>
                                    </p:anim>
                                    <p:set>
                                      <p:cBhvr>
                                        <p:cTn id="50" dur="1" fill="hold">
                                          <p:stCondLst>
                                            <p:cond delay="499"/>
                                          </p:stCondLst>
                                        </p:cTn>
                                        <p:tgtEl>
                                          <p:spTgt spid="27"/>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28"/>
                                        </p:tgtEl>
                                        <p:attrNameLst>
                                          <p:attrName>ppt_x</p:attrName>
                                        </p:attrNameLst>
                                      </p:cBhvr>
                                      <p:tavLst>
                                        <p:tav tm="0">
                                          <p:val>
                                            <p:strVal val="ppt_x"/>
                                          </p:val>
                                        </p:tav>
                                        <p:tav tm="100000">
                                          <p:val>
                                            <p:strVal val="ppt_x"/>
                                          </p:val>
                                        </p:tav>
                                      </p:tavLst>
                                    </p:anim>
                                    <p:anim calcmode="lin" valueType="num">
                                      <p:cBhvr additive="base">
                                        <p:cTn id="53" dur="500"/>
                                        <p:tgtEl>
                                          <p:spTgt spid="28"/>
                                        </p:tgtEl>
                                        <p:attrNameLst>
                                          <p:attrName>ppt_y</p:attrName>
                                        </p:attrNameLst>
                                      </p:cBhvr>
                                      <p:tavLst>
                                        <p:tav tm="0">
                                          <p:val>
                                            <p:strVal val="ppt_y"/>
                                          </p:val>
                                        </p:tav>
                                        <p:tav tm="100000">
                                          <p:val>
                                            <p:strVal val="1+ppt_h/2"/>
                                          </p:val>
                                        </p:tav>
                                      </p:tavLst>
                                    </p:anim>
                                    <p:set>
                                      <p:cBhvr>
                                        <p:cTn id="54" dur="1" fill="hold">
                                          <p:stCondLst>
                                            <p:cond delay="499"/>
                                          </p:stCondLst>
                                        </p:cTn>
                                        <p:tgtEl>
                                          <p:spTgt spid="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animBg="1"/>
      <p:bldP spid="26" grpId="1" animBg="1"/>
      <p:bldP spid="28" grpId="0" animBg="1"/>
      <p:bldP spid="28" grpId="1" animBg="1"/>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a:t>
            </a:r>
          </a:p>
        </p:txBody>
      </p:sp>
      <p:sp>
        <p:nvSpPr>
          <p:cNvPr id="7" name="矩形 6"/>
          <p:cNvSpPr/>
          <p:nvPr/>
        </p:nvSpPr>
        <p:spPr>
          <a:xfrm>
            <a:off x="3071802" y="1000114"/>
            <a:ext cx="5643602" cy="3162404"/>
          </a:xfrm>
          <a:prstGeom prst="rect">
            <a:avLst/>
          </a:prstGeom>
          <a:noFill/>
        </p:spPr>
        <p:txBody>
          <a:bodyPr wrap="square" lIns="68580" tIns="34290" rIns="68580" bIns="34290" rtlCol="0">
            <a:spAutoFit/>
          </a:bodyPr>
          <a:lstStyle/>
          <a:p>
            <a:pPr>
              <a:lnSpc>
                <a:spcPct val="150000"/>
              </a:lnSpc>
            </a:pPr>
            <a:r>
              <a:rPr lang="zh-CN" altLang="en-US" dirty="0">
                <a:latin typeface="微软雅黑" pitchFamily="34" charset="-122"/>
                <a:ea typeface="微软雅黑" pitchFamily="34" charset="-122"/>
              </a:rPr>
              <a:t>高妍霞的学习：</a:t>
            </a:r>
          </a:p>
          <a:p>
            <a:pPr>
              <a:lnSpc>
                <a:spcPct val="150000"/>
              </a:lnSpc>
            </a:pPr>
            <a:r>
              <a:rPr lang="zh-CN" altLang="en-US" sz="12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2015</a:t>
            </a:r>
            <a:r>
              <a:rPr lang="zh-CN" altLang="en-US" sz="1400" dirty="0">
                <a:latin typeface="微软雅黑" pitchFamily="34" charset="-122"/>
                <a:ea typeface="微软雅黑" pitchFamily="34" charset="-122"/>
              </a:rPr>
              <a:t>年</a:t>
            </a:r>
            <a:r>
              <a:rPr lang="en-US" altLang="zh-CN" sz="1400" dirty="0">
                <a:latin typeface="微软雅黑" pitchFamily="34" charset="-122"/>
                <a:ea typeface="微软雅黑" pitchFamily="34" charset="-122"/>
              </a:rPr>
              <a:t>8</a:t>
            </a:r>
            <a:r>
              <a:rPr lang="zh-CN" altLang="en-US" sz="1400" dirty="0">
                <a:latin typeface="微软雅黑" pitchFamily="34" charset="-122"/>
                <a:ea typeface="微软雅黑" pitchFamily="34" charset="-122"/>
              </a:rPr>
              <a:t>月</a:t>
            </a:r>
            <a:r>
              <a:rPr lang="en-US" altLang="zh-CN" sz="1400" dirty="0">
                <a:latin typeface="微软雅黑" pitchFamily="34" charset="-122"/>
                <a:ea typeface="微软雅黑" pitchFamily="34" charset="-122"/>
              </a:rPr>
              <a:t>6</a:t>
            </a:r>
            <a:r>
              <a:rPr lang="zh-CN" altLang="en-US" sz="1400" dirty="0">
                <a:latin typeface="微软雅黑" pitchFamily="34" charset="-122"/>
                <a:ea typeface="微软雅黑" pitchFamily="34" charset="-122"/>
              </a:rPr>
              <a:t>日入职，</a:t>
            </a:r>
            <a:r>
              <a:rPr lang="en-US" altLang="zh-CN" sz="1400" b="1" dirty="0">
                <a:solidFill>
                  <a:srgbClr val="000000"/>
                </a:solidFill>
                <a:latin typeface="微软雅黑" pitchFamily="34" charset="-122"/>
                <a:ea typeface="微软雅黑" pitchFamily="34" charset="-122"/>
                <a:sym typeface="华文楷体" pitchFamily="2" charset="-122"/>
              </a:rPr>
              <a:t> </a:t>
            </a:r>
            <a:r>
              <a:rPr lang="zh-CN" altLang="en-US" sz="1400" dirty="0">
                <a:latin typeface="微软雅黑" pitchFamily="34" charset="-122"/>
                <a:ea typeface="微软雅黑" pitchFamily="34" charset="-122"/>
                <a:sym typeface="华文楷体" pitchFamily="2" charset="-122"/>
              </a:rPr>
              <a:t>优秀新员工</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a:lnSpc>
                <a:spcPct val="150000"/>
              </a:lnSpc>
            </a:pPr>
            <a:r>
              <a:rPr lang="zh-CN" altLang="en-US" sz="1400" dirty="0">
                <a:latin typeface="微软雅黑" pitchFamily="34" charset="-122"/>
                <a:ea typeface="微软雅黑" pitchFamily="34" charset="-122"/>
              </a:rPr>
              <a:t>      入职</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个月</a:t>
            </a:r>
            <a:r>
              <a:rPr lang="zh-CN" altLang="en-US" sz="1400" dirty="0">
                <a:latin typeface="微软雅黑" pitchFamily="34" charset="-122"/>
                <a:ea typeface="微软雅黑" pitchFamily="34" charset="-122"/>
                <a:sym typeface="华文楷体" pitchFamily="2" charset="-122"/>
              </a:rPr>
              <a:t>处理问题单总数</a:t>
            </a:r>
            <a:r>
              <a:rPr lang="en-US" altLang="zh-CN" sz="1400" dirty="0">
                <a:latin typeface="微软雅黑" pitchFamily="34" charset="-122"/>
                <a:ea typeface="微软雅黑" pitchFamily="34" charset="-122"/>
                <a:sym typeface="华文楷体" pitchFamily="2" charset="-122"/>
              </a:rPr>
              <a:t>20</a:t>
            </a:r>
            <a:r>
              <a:rPr lang="zh-CN" altLang="en-US" sz="1400" dirty="0">
                <a:latin typeface="微软雅黑" pitchFamily="34" charset="-122"/>
                <a:ea typeface="微软雅黑" pitchFamily="34" charset="-122"/>
                <a:sym typeface="华文楷体" pitchFamily="2" charset="-122"/>
              </a:rPr>
              <a:t>个，合入</a:t>
            </a:r>
            <a:r>
              <a:rPr lang="en-US" altLang="zh-CN" sz="1400" dirty="0">
                <a:latin typeface="微软雅黑" pitchFamily="34" charset="-122"/>
                <a:ea typeface="微软雅黑" pitchFamily="34" charset="-122"/>
                <a:sym typeface="华文楷体" pitchFamily="2" charset="-122"/>
              </a:rPr>
              <a:t>patch3</a:t>
            </a:r>
            <a:r>
              <a:rPr lang="zh-CN" altLang="en-US" sz="1400" dirty="0">
                <a:latin typeface="微软雅黑" pitchFamily="34" charset="-122"/>
                <a:ea typeface="微软雅黑" pitchFamily="34" charset="-122"/>
                <a:sym typeface="华文楷体" pitchFamily="2" charset="-122"/>
              </a:rPr>
              <a:t>个，方案移植</a:t>
            </a:r>
            <a:r>
              <a:rPr lang="en-US" altLang="zh-CN" sz="1400" dirty="0">
                <a:latin typeface="微软雅黑" pitchFamily="34" charset="-122"/>
                <a:ea typeface="微软雅黑" pitchFamily="34" charset="-122"/>
                <a:sym typeface="华文楷体" pitchFamily="2" charset="-122"/>
              </a:rPr>
              <a:t>3</a:t>
            </a:r>
            <a:r>
              <a:rPr lang="zh-CN" altLang="en-US" sz="1400" dirty="0">
                <a:latin typeface="微软雅黑" pitchFamily="34" charset="-122"/>
                <a:ea typeface="微软雅黑" pitchFamily="34" charset="-122"/>
                <a:sym typeface="华文楷体" pitchFamily="2" charset="-122"/>
              </a:rPr>
              <a:t>个，确认</a:t>
            </a:r>
            <a:r>
              <a:rPr lang="en-US" altLang="zh-CN" sz="1400" dirty="0">
                <a:latin typeface="微软雅黑" pitchFamily="34" charset="-122"/>
                <a:ea typeface="微软雅黑" pitchFamily="34" charset="-122"/>
                <a:sym typeface="华文楷体" pitchFamily="2" charset="-122"/>
              </a:rPr>
              <a:t>KIW</a:t>
            </a:r>
            <a:r>
              <a:rPr lang="zh-CN" altLang="en-US" sz="1400" dirty="0">
                <a:latin typeface="微软雅黑" pitchFamily="34" charset="-122"/>
                <a:ea typeface="微软雅黑" pitchFamily="34" charset="-122"/>
                <a:sym typeface="华文楷体" pitchFamily="2" charset="-122"/>
              </a:rPr>
              <a:t>问题总数</a:t>
            </a:r>
            <a:r>
              <a:rPr lang="en-US" altLang="zh-CN" sz="1400" dirty="0">
                <a:latin typeface="微软雅黑" pitchFamily="34" charset="-122"/>
                <a:ea typeface="微软雅黑" pitchFamily="34" charset="-122"/>
                <a:sym typeface="华文楷体" pitchFamily="2" charset="-122"/>
              </a:rPr>
              <a:t>450</a:t>
            </a:r>
            <a:r>
              <a:rPr lang="zh-CN" altLang="en-US" sz="1400" dirty="0">
                <a:latin typeface="微软雅黑" pitchFamily="34" charset="-122"/>
                <a:ea typeface="微软雅黑" pitchFamily="34" charset="-122"/>
                <a:sym typeface="华文楷体" pitchFamily="2" charset="-122"/>
              </a:rPr>
              <a:t>个，检测故障机</a:t>
            </a:r>
            <a:r>
              <a:rPr lang="en-US" altLang="zh-CN" sz="1400" dirty="0">
                <a:latin typeface="微软雅黑" pitchFamily="34" charset="-122"/>
                <a:ea typeface="微软雅黑" pitchFamily="34" charset="-122"/>
                <a:sym typeface="华文楷体" pitchFamily="2" charset="-122"/>
              </a:rPr>
              <a:t>2300</a:t>
            </a:r>
            <a:r>
              <a:rPr lang="zh-CN" altLang="en-US" sz="1400" dirty="0">
                <a:latin typeface="微软雅黑" pitchFamily="34" charset="-122"/>
                <a:ea typeface="微软雅黑" pitchFamily="34" charset="-122"/>
                <a:sym typeface="华文楷体" pitchFamily="2" charset="-122"/>
              </a:rPr>
              <a:t>部</a:t>
            </a:r>
            <a:r>
              <a:rPr lang="zh-CN" altLang="en-US" sz="1400" dirty="0">
                <a:latin typeface="微软雅黑" pitchFamily="34" charset="-122"/>
                <a:ea typeface="微软雅黑" pitchFamily="34" charset="-122"/>
                <a:sym typeface="华文中宋" pitchFamily="2" charset="-122"/>
              </a:rPr>
              <a:t>。</a:t>
            </a:r>
            <a:r>
              <a:rPr lang="zh-CN" altLang="en-US" sz="1400" dirty="0">
                <a:latin typeface="微软雅黑" pitchFamily="34" charset="-122"/>
                <a:ea typeface="微软雅黑" pitchFamily="34" charset="-122"/>
                <a:sym typeface="华文楷体" pitchFamily="2" charset="-122"/>
              </a:rPr>
              <a:t>在高强度的工作压力下,短时间内适应了工作环境，并得到同事和领导的高度评价。</a:t>
            </a:r>
            <a:endParaRPr lang="en-US" altLang="zh-CN" sz="1400" dirty="0">
              <a:latin typeface="微软雅黑" pitchFamily="34" charset="-122"/>
              <a:ea typeface="微软雅黑" pitchFamily="34" charset="-122"/>
              <a:sym typeface="华文楷体" pitchFamily="2" charset="-122"/>
            </a:endParaRPr>
          </a:p>
          <a:p>
            <a:pPr>
              <a:lnSpc>
                <a:spcPct val="150000"/>
              </a:lnSpc>
            </a:pPr>
            <a:r>
              <a:rPr lang="zh-CN" altLang="en-US" dirty="0">
                <a:latin typeface="微软雅黑" pitchFamily="34" charset="-122"/>
                <a:ea typeface="微软雅黑" pitchFamily="34" charset="-122"/>
              </a:rPr>
              <a:t>学习的哲学：</a:t>
            </a:r>
            <a:endParaRPr lang="en-US" altLang="zh-CN" dirty="0">
              <a:latin typeface="微软雅黑" pitchFamily="34" charset="-122"/>
              <a:ea typeface="微软雅黑" pitchFamily="34" charset="-122"/>
            </a:endParaRPr>
          </a:p>
          <a:p>
            <a:pPr>
              <a:lnSpc>
                <a:spcPct val="150000"/>
              </a:lnSpc>
            </a:pPr>
            <a:r>
              <a:rPr lang="zh-CN" altLang="en-US" sz="1400" dirty="0">
                <a:latin typeface="微软雅黑" pitchFamily="34" charset="-122"/>
                <a:ea typeface="微软雅黑" pitchFamily="34" charset="-122"/>
                <a:sym typeface="华文楷体" pitchFamily="2" charset="-122"/>
              </a:rPr>
              <a:t>流程与规范：历史案例，重复验证认真执行；</a:t>
            </a:r>
            <a:endParaRPr lang="en-US" altLang="zh-CN" sz="1400" dirty="0">
              <a:latin typeface="微软雅黑" pitchFamily="34" charset="-122"/>
              <a:ea typeface="微软雅黑" pitchFamily="34" charset="-122"/>
              <a:sym typeface="华文楷体" pitchFamily="2" charset="-122"/>
            </a:endParaRPr>
          </a:p>
          <a:p>
            <a:pPr>
              <a:lnSpc>
                <a:spcPct val="150000"/>
              </a:lnSpc>
            </a:pPr>
            <a:r>
              <a:rPr lang="zh-CN" altLang="en-US" sz="1400" dirty="0">
                <a:latin typeface="微软雅黑" pitchFamily="34" charset="-122"/>
                <a:ea typeface="微软雅黑" pitchFamily="34" charset="-122"/>
                <a:sym typeface="华文楷体" pitchFamily="2" charset="-122"/>
              </a:rPr>
              <a:t>效率与工作：确定优先级，制定工作计划；番茄工作法，灵活安排；</a:t>
            </a:r>
            <a:endParaRPr lang="en-US" altLang="zh-CN" sz="1400" dirty="0">
              <a:latin typeface="微软雅黑" pitchFamily="34" charset="-122"/>
              <a:ea typeface="微软雅黑" pitchFamily="34" charset="-122"/>
              <a:sym typeface="华文楷体" pitchFamily="2" charset="-122"/>
            </a:endParaRPr>
          </a:p>
          <a:p>
            <a:pPr>
              <a:lnSpc>
                <a:spcPct val="150000"/>
              </a:lnSpc>
            </a:pPr>
            <a:r>
              <a:rPr lang="zh-CN" altLang="en-US" sz="1400" dirty="0">
                <a:latin typeface="微软雅黑" pitchFamily="34" charset="-122"/>
                <a:ea typeface="微软雅黑" pitchFamily="34" charset="-122"/>
                <a:sym typeface="华文楷体" pitchFamily="2" charset="-122"/>
              </a:rPr>
              <a:t>多学与多问：自己多研究，多实践；多问，吸收他人经验为自己所用。</a:t>
            </a:r>
          </a:p>
        </p:txBody>
      </p:sp>
      <p:pic>
        <p:nvPicPr>
          <p:cNvPr id="5" name="Picture 4"/>
          <p:cNvPicPr>
            <a:picLocks noChangeAspect="1" noChangeArrowheads="1"/>
          </p:cNvPicPr>
          <p:nvPr/>
        </p:nvPicPr>
        <p:blipFill>
          <a:blip r:embed="rId3"/>
          <a:srcRect/>
          <a:stretch>
            <a:fillRect/>
          </a:stretch>
        </p:blipFill>
        <p:spPr bwMode="auto">
          <a:xfrm>
            <a:off x="642910" y="1071552"/>
            <a:ext cx="2144726" cy="2855801"/>
          </a:xfrm>
          <a:prstGeom prst="rect">
            <a:avLst/>
          </a:prstGeom>
          <a:noFill/>
          <a:ln w="9525">
            <a:noFill/>
            <a:miter lim="800000"/>
            <a:headEnd/>
            <a:tailEnd/>
          </a:ln>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olidFill>
                  <a:schemeClr val="tx1">
                    <a:lumMod val="75000"/>
                    <a:lumOff val="25000"/>
                  </a:schemeClr>
                </a:solidFill>
                <a:sym typeface="微软雅黑" panose="020B0503020204020204" pitchFamily="34" charset="-122"/>
              </a:rPr>
              <a:t>开放</a:t>
            </a:r>
          </a:p>
        </p:txBody>
      </p:sp>
      <p:pic>
        <p:nvPicPr>
          <p:cNvPr id="15" name="Picture 2" descr="090"/>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0833" t="4621" r="20139" b="10621"/>
          <a:stretch/>
        </p:blipFill>
        <p:spPr bwMode="auto">
          <a:xfrm>
            <a:off x="214281" y="714362"/>
            <a:ext cx="4426677" cy="385765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a:off x="6715140" y="1142990"/>
            <a:ext cx="1714512" cy="1446550"/>
          </a:xfrm>
          <a:prstGeom prst="rect">
            <a:avLst/>
          </a:prstGeom>
          <a:noFill/>
        </p:spPr>
        <p:txBody>
          <a:bodyPr wrap="square" rtlCol="0">
            <a:spAutoFit/>
          </a:bodyPr>
          <a:lstStyle/>
          <a:p>
            <a:r>
              <a:rPr lang="en-US" altLang="zh-CN" sz="4400" dirty="0">
                <a:latin typeface="李旭科书法" panose="02000603000000000000" pitchFamily="2" charset="-122"/>
                <a:ea typeface="李旭科书法" panose="02000603000000000000" pitchFamily="2" charset="-122"/>
              </a:rPr>
              <a:t>                    </a:t>
            </a:r>
            <a:r>
              <a:rPr lang="en-US" altLang="zh-CN" sz="4400" dirty="0">
                <a:latin typeface="微软雅黑" pitchFamily="34" charset="-122"/>
                <a:ea typeface="微软雅黑" pitchFamily="34" charset="-122"/>
              </a:rPr>
              <a:t>[</a:t>
            </a:r>
            <a:r>
              <a:rPr lang="zh-CN" altLang="en-US" sz="4400" dirty="0">
                <a:latin typeface="微软雅黑" pitchFamily="34" charset="-122"/>
                <a:ea typeface="微软雅黑" pitchFamily="34" charset="-122"/>
              </a:rPr>
              <a:t>开放</a:t>
            </a:r>
            <a:r>
              <a:rPr lang="en-US" altLang="zh-CN" sz="4400" dirty="0">
                <a:latin typeface="微软雅黑" pitchFamily="34" charset="-122"/>
                <a:ea typeface="微软雅黑" pitchFamily="34" charset="-122"/>
              </a:rPr>
              <a:t>]</a:t>
            </a:r>
            <a:endParaRPr lang="en-US" altLang="zh-CN" sz="4000" dirty="0">
              <a:latin typeface="微软雅黑" pitchFamily="34" charset="-122"/>
              <a:ea typeface="微软雅黑" pitchFamily="34" charset="-122"/>
            </a:endParaRPr>
          </a:p>
        </p:txBody>
      </p:sp>
      <p:sp>
        <p:nvSpPr>
          <p:cNvPr id="17" name="内容占位符 3"/>
          <p:cNvSpPr txBox="1">
            <a:spLocks/>
          </p:cNvSpPr>
          <p:nvPr/>
        </p:nvSpPr>
        <p:spPr>
          <a:xfrm>
            <a:off x="1023605" y="3500444"/>
            <a:ext cx="7477485" cy="928694"/>
          </a:xfrm>
          <a:prstGeom prst="rect">
            <a:avLst/>
          </a:prstGeom>
          <a:solidFill>
            <a:schemeClr val="bg1"/>
          </a:solidFill>
        </p:spPr>
        <p:txBody>
          <a:bodyPr>
            <a:noAutofit/>
          </a:bodyPr>
          <a:lstStyle/>
          <a:p>
            <a:pPr marL="0" marR="0" lvl="1" indent="0" algn="l" defTabSz="1217054" rtl="0" eaLnBrk="1" fontAlgn="base" latinLnBrk="0" hangingPunct="1">
              <a:lnSpc>
                <a:spcPct val="150000"/>
              </a:lnSpc>
              <a:spcBef>
                <a:spcPct val="20000"/>
              </a:spcBef>
              <a:spcAft>
                <a:spcPct val="0"/>
              </a:spcAft>
              <a:buClrTx/>
              <a:buSzTx/>
              <a:buFontTx/>
              <a:buNone/>
              <a:tabLst/>
              <a:defRPr/>
            </a:pPr>
            <a:r>
              <a:rPr kumimoji="0" lang="en-US" altLang="zh-CN" sz="2000" b="1" i="0" u="none" strike="noStrike" kern="0" cap="none" spc="0" normalizeH="0" baseline="0" noProof="0" dirty="0">
                <a:ln>
                  <a:noFill/>
                </a:ln>
                <a:solidFill>
                  <a:schemeClr val="tx1">
                    <a:lumMod val="75000"/>
                    <a:lumOff val="25000"/>
                  </a:schemeClr>
                </a:solidFill>
                <a:effectLst/>
                <a:uLnTx/>
                <a:uFillTx/>
                <a:latin typeface="华文楷体" pitchFamily="2" charset="-122"/>
                <a:ea typeface="华文楷体" pitchFamily="2" charset="-122"/>
              </a:rPr>
              <a:t>        </a:t>
            </a:r>
            <a:r>
              <a:rPr kumimoji="0" lang="zh-CN" altLang="en-US" sz="2000" b="1" i="0" u="none" strike="noStrike" kern="0" cap="none" spc="0" normalizeH="0" baseline="0" noProof="0" dirty="0">
                <a:ln>
                  <a:noFill/>
                </a:ln>
                <a:solidFill>
                  <a:schemeClr val="tx1">
                    <a:lumMod val="75000"/>
                    <a:lumOff val="25000"/>
                  </a:schemeClr>
                </a:solidFill>
                <a:effectLst/>
                <a:uLnTx/>
                <a:uFillTx/>
                <a:latin typeface="华文楷体" pitchFamily="2" charset="-122"/>
                <a:ea typeface="华文楷体" pitchFamily="2" charset="-122"/>
              </a:rPr>
              <a:t>“</a:t>
            </a:r>
            <a:r>
              <a:rPr kumimoji="0" lang="zh-CN" altLang="zh-CN" sz="2000" b="1" i="0" u="none" strike="noStrike" kern="1200" cap="none" spc="0" normalizeH="0" baseline="0" noProof="0" dirty="0">
                <a:ln>
                  <a:noFill/>
                </a:ln>
                <a:solidFill>
                  <a:schemeClr val="tx1"/>
                </a:solidFill>
                <a:effectLst/>
                <a:uLnTx/>
                <a:uFillTx/>
                <a:latin typeface="华文楷体" pitchFamily="2" charset="-122"/>
                <a:ea typeface="华文楷体" pitchFamily="2" charset="-122"/>
              </a:rPr>
              <a:t>对不同意见，少说</a:t>
            </a:r>
            <a:r>
              <a:rPr kumimoji="0" lang="en-US" altLang="zh-CN" sz="2000" b="1" i="0" u="none" strike="noStrike" kern="1200" cap="none" spc="0" normalizeH="0" baseline="0" noProof="0" dirty="0">
                <a:ln>
                  <a:noFill/>
                </a:ln>
                <a:solidFill>
                  <a:schemeClr val="tx1"/>
                </a:solidFill>
                <a:effectLst/>
                <a:uLnTx/>
                <a:uFillTx/>
                <a:latin typeface="华文楷体" pitchFamily="2" charset="-122"/>
                <a:ea typeface="华文楷体" pitchFamily="2" charset="-122"/>
              </a:rPr>
              <a:t>no</a:t>
            </a:r>
            <a:r>
              <a:rPr kumimoji="0" lang="zh-CN" altLang="zh-CN" sz="2000" b="1" i="0" u="none" strike="noStrike" kern="1200" cap="none" spc="0" normalizeH="0" baseline="0" noProof="0" dirty="0">
                <a:ln>
                  <a:noFill/>
                </a:ln>
                <a:solidFill>
                  <a:schemeClr val="tx1"/>
                </a:solidFill>
                <a:effectLst/>
                <a:uLnTx/>
                <a:uFillTx/>
                <a:latin typeface="华文楷体" pitchFamily="2" charset="-122"/>
                <a:ea typeface="华文楷体" pitchFamily="2" charset="-122"/>
              </a:rPr>
              <a:t>，尊重对方，尊重不同意见，欢迎各种人物和各种思想，绝不允许因为某些方面不同而受到排斥</a:t>
            </a:r>
            <a:r>
              <a:rPr kumimoji="0" lang="zh-CN" altLang="en-US" sz="2000" b="1" i="0" u="none" strike="noStrike" kern="1200" cap="none" spc="0" normalizeH="0" baseline="0" noProof="0" dirty="0">
                <a:ln>
                  <a:noFill/>
                </a:ln>
                <a:solidFill>
                  <a:schemeClr val="tx1"/>
                </a:solidFill>
                <a:effectLst/>
                <a:uLnTx/>
                <a:uFillTx/>
                <a:latin typeface="华文楷体" pitchFamily="2" charset="-122"/>
                <a:ea typeface="华文楷体" pitchFamily="2" charset="-122"/>
              </a:rPr>
              <a:t>。”</a:t>
            </a:r>
            <a:endParaRPr kumimoji="0" lang="zh-CN" altLang="zh-CN" sz="2000" b="1" i="0" u="none" strike="noStrike" kern="1200" cap="none" spc="0" normalizeH="0" baseline="0" noProof="0" dirty="0">
              <a:ln>
                <a:noFill/>
              </a:ln>
              <a:solidFill>
                <a:schemeClr val="tx1"/>
              </a:solidFill>
              <a:effectLst/>
              <a:uLnTx/>
              <a:uFillTx/>
              <a:latin typeface="华文楷体" pitchFamily="2" charset="-122"/>
              <a:ea typeface="华文楷体" pitchFamily="2" charset="-122"/>
            </a:endParaRPr>
          </a:p>
          <a:p>
            <a:pPr marL="455073" marR="0" lvl="0" indent="-455073" algn="l" defTabSz="1217054" rtl="0" eaLnBrk="1" fontAlgn="base" latinLnBrk="0" hangingPunct="1">
              <a:lnSpc>
                <a:spcPct val="100000"/>
              </a:lnSpc>
              <a:spcBef>
                <a:spcPct val="20000"/>
              </a:spcBef>
              <a:spcAft>
                <a:spcPct val="0"/>
              </a:spcAft>
              <a:buClrTx/>
              <a:buSzTx/>
              <a:buFontTx/>
              <a:buChar char="•"/>
              <a:tabLst/>
              <a:defRPr/>
            </a:pPr>
            <a:endParaRPr kumimoji="0" lang="zh-CN" altLang="en-US" sz="20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p:nvPr/>
        </p:nvSpPr>
        <p:spPr>
          <a:xfrm>
            <a:off x="4786314" y="1285866"/>
            <a:ext cx="3419807" cy="307777"/>
          </a:xfrm>
          <a:prstGeom prst="rect">
            <a:avLst/>
          </a:prstGeom>
          <a:noFill/>
        </p:spPr>
        <p:txBody>
          <a:bodyPr wrap="squar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19" name="图片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500958" y="928676"/>
            <a:ext cx="785818" cy="768000"/>
          </a:xfrm>
          <a:prstGeom prst="rect">
            <a:avLst/>
          </a:prstGeom>
        </p:spPr>
      </p:pic>
      <p:sp>
        <p:nvSpPr>
          <p:cNvPr id="20" name="TextBox 19"/>
          <p:cNvSpPr txBox="1"/>
          <p:nvPr/>
        </p:nvSpPr>
        <p:spPr>
          <a:xfrm>
            <a:off x="2214546" y="2000246"/>
            <a:ext cx="6219086" cy="1384995"/>
          </a:xfrm>
          <a:prstGeom prst="rect">
            <a:avLst/>
          </a:prstGeom>
          <a:noFill/>
        </p:spPr>
        <p:txBody>
          <a:bodyPr wrap="square" rtlCol="0">
            <a:spAutoFit/>
          </a:bodyPr>
          <a:lstStyle/>
          <a:p>
            <a:r>
              <a:rPr lang="en-US" altLang="zh-CN" sz="4400" dirty="0">
                <a:latin typeface="李旭科书法" panose="02000603000000000000" pitchFamily="2" charset="-122"/>
                <a:ea typeface="李旭科书法" panose="02000603000000000000" pitchFamily="2" charset="-122"/>
              </a:rPr>
              <a:t>                       </a:t>
            </a:r>
            <a:endParaRPr lang="en-US" altLang="zh-CN" sz="2000" dirty="0">
              <a:latin typeface="微软雅黑" pitchFamily="34" charset="-122"/>
              <a:ea typeface="微软雅黑" pitchFamily="34" charset="-122"/>
            </a:endParaRPr>
          </a:p>
          <a:p>
            <a:pPr algn="r"/>
            <a:r>
              <a:rPr lang="zh-CN" altLang="en-US" sz="4000" dirty="0">
                <a:latin typeface="微软雅黑" pitchFamily="34" charset="-122"/>
                <a:ea typeface="微软雅黑" pitchFamily="34" charset="-122"/>
              </a:rPr>
              <a:t>开放体现了我们的胸怀 </a:t>
            </a:r>
            <a:endParaRPr lang="en-US" altLang="zh-CN" sz="4000" dirty="0">
              <a:latin typeface="微软雅黑" pitchFamily="34" charset="-122"/>
              <a:ea typeface="微软雅黑" pitchFamily="34" charset="-122"/>
            </a:endParaRPr>
          </a:p>
        </p:txBody>
      </p:sp>
    </p:spTree>
    <p:extLst>
      <p:ext uri="{BB962C8B-B14F-4D97-AF65-F5344CB8AC3E}">
        <p14:creationId xmlns="" xmlns:p14="http://schemas.microsoft.com/office/powerpoint/2010/main" val="9510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bg/>
                                          </p:spTgt>
                                        </p:tgtEl>
                                        <p:attrNameLst>
                                          <p:attrName>style.visibility</p:attrName>
                                        </p:attrNameLst>
                                      </p:cBhvr>
                                      <p:to>
                                        <p:strVal val="visible"/>
                                      </p:to>
                                    </p:set>
                                    <p:anim calcmode="lin" valueType="num">
                                      <p:cBhvr additive="base">
                                        <p:cTn id="11"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17">
                                            <p:bg/>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开放</a:t>
            </a:r>
          </a:p>
        </p:txBody>
      </p:sp>
      <p:sp>
        <p:nvSpPr>
          <p:cNvPr id="7" name="矩形 6"/>
          <p:cNvSpPr/>
          <p:nvPr/>
        </p:nvSpPr>
        <p:spPr>
          <a:xfrm>
            <a:off x="714348" y="1071552"/>
            <a:ext cx="7643866" cy="2654573"/>
          </a:xfrm>
          <a:prstGeom prst="rect">
            <a:avLst/>
          </a:prstGeom>
          <a:noFill/>
        </p:spPr>
        <p:txBody>
          <a:bodyPr wrap="square" lIns="68580" tIns="34290" rIns="68580" bIns="34290" rtlCol="0">
            <a:spAutoFit/>
          </a:bodyPr>
          <a:lstStyle/>
          <a:p>
            <a:pPr>
              <a:lnSpc>
                <a:spcPct val="150000"/>
              </a:lnSpc>
            </a:pPr>
            <a:r>
              <a:rPr lang="zh-CN" altLang="en-US" sz="1400" dirty="0">
                <a:latin typeface="微软雅黑" pitchFamily="34" charset="-122"/>
                <a:ea typeface="微软雅黑" pitchFamily="34" charset="-122"/>
              </a:rPr>
              <a:t>        纵观软通发展的历史</a:t>
            </a:r>
            <a:r>
              <a:rPr lang="en-US"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开放包容的心态为软通的高速成长提供了必不可少环境支持。正是由于开放</a:t>
            </a:r>
            <a:r>
              <a:rPr lang="en-US"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我们汇聚了来自五湖四海</a:t>
            </a:r>
            <a:r>
              <a:rPr lang="en-US"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不同民族、不同企业、不同背景的人们；正是由于开放，我们得以在一次次的业务转型中放下历史包袱，选择新的正确方向；正是由于开放，软通不同业务、不同领域、不同职能的人能在一起紧密而高效的合作。</a:t>
            </a:r>
            <a:endParaRPr lang="en-US" altLang="zh-CN" sz="1400" dirty="0">
              <a:latin typeface="微软雅黑" pitchFamily="34" charset="-122"/>
              <a:ea typeface="微软雅黑" pitchFamily="34" charset="-122"/>
            </a:endParaRPr>
          </a:p>
          <a:p>
            <a:pPr>
              <a:lnSpc>
                <a:spcPct val="150000"/>
              </a:lnSpc>
            </a:pPr>
            <a:r>
              <a:rPr lang="zh-CN" altLang="en-US" sz="1400" dirty="0">
                <a:latin typeface="微软雅黑" pitchFamily="34" charset="-122"/>
                <a:ea typeface="微软雅黑" pitchFamily="34" charset="-122"/>
              </a:rPr>
              <a:t>       软通是个大家庭，在这里，每个人的人格、机会和权利都是平等的，您不会因为职位、年资、背景而被区别对待。</a:t>
            </a:r>
            <a:endParaRPr lang="en-US" altLang="zh-CN" sz="1400" dirty="0">
              <a:latin typeface="微软雅黑" pitchFamily="34" charset="-122"/>
              <a:ea typeface="微软雅黑" pitchFamily="34" charset="-122"/>
            </a:endParaRPr>
          </a:p>
          <a:p>
            <a:pPr>
              <a:lnSpc>
                <a:spcPct val="150000"/>
              </a:lnSpc>
            </a:pPr>
            <a:r>
              <a:rPr lang="zh-CN" altLang="en-US" sz="1400" dirty="0">
                <a:latin typeface="微软雅黑" pitchFamily="34" charset="-122"/>
                <a:ea typeface="微软雅黑" pitchFamily="34" charset="-122"/>
              </a:rPr>
              <a:t>       今天您加入到软通，软通同样用开放的心态欢迎您，您所需要的是快速的学习软通的企业文化，融入到软通的大家庭中，成为一个真正的软通人。</a:t>
            </a:r>
            <a:endParaRPr lang="zh-CN" altLang="en-US" sz="1400" dirty="0">
              <a:latin typeface="微软雅黑" pitchFamily="34" charset="-122"/>
              <a:ea typeface="微软雅黑" pitchFamily="34" charset="-122"/>
              <a:sym typeface="华文楷体" pitchFamily="2" charset="-122"/>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开放</a:t>
            </a:r>
          </a:p>
        </p:txBody>
      </p:sp>
      <p:pic>
        <p:nvPicPr>
          <p:cNvPr id="4" name="Picture 1"/>
          <p:cNvPicPr>
            <a:picLocks noChangeAspect="1" noChangeArrowheads="1"/>
          </p:cNvPicPr>
          <p:nvPr/>
        </p:nvPicPr>
        <p:blipFill>
          <a:blip r:embed="rId3"/>
          <a:srcRect/>
          <a:stretch>
            <a:fillRect/>
          </a:stretch>
        </p:blipFill>
        <p:spPr bwMode="auto">
          <a:xfrm>
            <a:off x="494171" y="806379"/>
            <a:ext cx="3804598" cy="2140591"/>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print"/>
          <a:srcRect/>
          <a:stretch>
            <a:fillRect/>
          </a:stretch>
        </p:blipFill>
        <p:spPr bwMode="auto">
          <a:xfrm>
            <a:off x="4844897" y="1145979"/>
            <a:ext cx="3893732" cy="2167491"/>
          </a:xfrm>
          <a:prstGeom prst="rect">
            <a:avLst/>
          </a:prstGeom>
          <a:noFill/>
          <a:ln w="9525">
            <a:noFill/>
            <a:miter lim="800000"/>
            <a:headEnd/>
            <a:tailEnd/>
          </a:ln>
          <a:effectLst/>
        </p:spPr>
      </p:pic>
      <p:pic>
        <p:nvPicPr>
          <p:cNvPr id="6" name="Picture 3"/>
          <p:cNvPicPr>
            <a:picLocks noChangeAspect="1" noChangeArrowheads="1"/>
          </p:cNvPicPr>
          <p:nvPr/>
        </p:nvPicPr>
        <p:blipFill>
          <a:blip r:embed="rId5" cstate="print"/>
          <a:srcRect/>
          <a:stretch>
            <a:fillRect/>
          </a:stretch>
        </p:blipFill>
        <p:spPr bwMode="auto">
          <a:xfrm>
            <a:off x="285720" y="2417569"/>
            <a:ext cx="3579992" cy="2294952"/>
          </a:xfrm>
          <a:prstGeom prst="rect">
            <a:avLst/>
          </a:prstGeom>
          <a:noFill/>
          <a:ln w="9525">
            <a:noFill/>
            <a:miter lim="800000"/>
            <a:headEnd/>
            <a:tailEnd/>
          </a:ln>
          <a:effectLst/>
        </p:spPr>
      </p:pic>
      <p:pic>
        <p:nvPicPr>
          <p:cNvPr id="8" name="Picture 4"/>
          <p:cNvPicPr>
            <a:picLocks noChangeAspect="1" noChangeArrowheads="1"/>
          </p:cNvPicPr>
          <p:nvPr/>
        </p:nvPicPr>
        <p:blipFill>
          <a:blip r:embed="rId6"/>
          <a:srcRect/>
          <a:stretch>
            <a:fillRect/>
          </a:stretch>
        </p:blipFill>
        <p:spPr bwMode="auto">
          <a:xfrm>
            <a:off x="3492347" y="2305834"/>
            <a:ext cx="4580115" cy="2220872"/>
          </a:xfrm>
          <a:prstGeom prst="rect">
            <a:avLst/>
          </a:prstGeom>
          <a:noFill/>
          <a:ln w="9525">
            <a:noFill/>
            <a:miter lim="800000"/>
            <a:headEnd/>
            <a:tailEnd/>
          </a:ln>
          <a:effectLst/>
        </p:spPr>
      </p:pic>
      <p:sp>
        <p:nvSpPr>
          <p:cNvPr id="9" name="矩形 8"/>
          <p:cNvSpPr/>
          <p:nvPr/>
        </p:nvSpPr>
        <p:spPr>
          <a:xfrm>
            <a:off x="2857488" y="357172"/>
            <a:ext cx="3787601"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大  家  庭</a:t>
            </a:r>
          </a:p>
        </p:txBody>
      </p:sp>
      <p:pic>
        <p:nvPicPr>
          <p:cNvPr id="10" name="Picture 5"/>
          <p:cNvPicPr>
            <a:picLocks noChangeAspect="1" noChangeArrowheads="1"/>
          </p:cNvPicPr>
          <p:nvPr/>
        </p:nvPicPr>
        <p:blipFill>
          <a:blip r:embed="rId7"/>
          <a:srcRect/>
          <a:stretch>
            <a:fillRect/>
          </a:stretch>
        </p:blipFill>
        <p:spPr bwMode="auto">
          <a:xfrm>
            <a:off x="2451191" y="1555921"/>
            <a:ext cx="3803843" cy="2030865"/>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ox(i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amond(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checkerboard(across)">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软通动力核心价值观</a:t>
            </a:r>
          </a:p>
        </p:txBody>
      </p:sp>
      <p:sp>
        <p:nvSpPr>
          <p:cNvPr id="5" name="TextBox 4"/>
          <p:cNvSpPr txBox="1"/>
          <p:nvPr/>
        </p:nvSpPr>
        <p:spPr>
          <a:xfrm>
            <a:off x="1126506" y="1416611"/>
            <a:ext cx="2518638" cy="307777"/>
          </a:xfrm>
          <a:prstGeom prst="rect">
            <a:avLst/>
          </a:prstGeom>
          <a:noFill/>
        </p:spPr>
        <p:txBody>
          <a:bodyPr wrap="none" rtlCol="0">
            <a:spAutoFit/>
          </a:bodyPr>
          <a:lstStyle/>
          <a:p>
            <a:r>
              <a:rPr lang="zh-CN" altLang="en-US" sz="1400" b="1" dirty="0">
                <a:latin typeface="微软雅黑" pitchFamily="34" charset="-122"/>
                <a:ea typeface="微软雅黑" pitchFamily="34" charset="-122"/>
              </a:rPr>
              <a:t>软通动力企业文化核心价值观</a:t>
            </a:r>
          </a:p>
        </p:txBody>
      </p:sp>
      <p:pic>
        <p:nvPicPr>
          <p:cNvPr id="7" name="图片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00034" y="1142990"/>
            <a:ext cx="720082" cy="703754"/>
          </a:xfrm>
          <a:prstGeom prst="rect">
            <a:avLst/>
          </a:prstGeom>
        </p:spPr>
      </p:pic>
      <p:sp>
        <p:nvSpPr>
          <p:cNvPr id="8" name="TextBox 7"/>
          <p:cNvSpPr txBox="1"/>
          <p:nvPr/>
        </p:nvSpPr>
        <p:spPr>
          <a:xfrm>
            <a:off x="642910" y="2500312"/>
            <a:ext cx="7999306" cy="769441"/>
          </a:xfrm>
          <a:prstGeom prst="rect">
            <a:avLst/>
          </a:prstGeom>
          <a:noFill/>
        </p:spPr>
        <p:txBody>
          <a:bodyPr wrap="none" rtlCol="0">
            <a:spAutoFit/>
          </a:bodyPr>
          <a:lstStyle/>
          <a:p>
            <a:r>
              <a:rPr lang="zh-CN" altLang="en-US" sz="4400" dirty="0">
                <a:latin typeface="微软雅黑" pitchFamily="34" charset="-122"/>
                <a:ea typeface="微软雅黑" pitchFamily="34" charset="-122"/>
              </a:rPr>
              <a:t>品质</a:t>
            </a:r>
            <a:r>
              <a:rPr lang="zh-CN" altLang="en-US" sz="11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创新</a:t>
            </a:r>
            <a:r>
              <a:rPr lang="zh-CN" altLang="en-US" sz="14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学习</a:t>
            </a:r>
            <a:r>
              <a:rPr lang="zh-CN" altLang="en-US" sz="14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开放</a:t>
            </a:r>
            <a:r>
              <a:rPr lang="zh-CN" altLang="en-US" sz="1400" dirty="0">
                <a:latin typeface="微软雅黑" pitchFamily="34" charset="-122"/>
                <a:ea typeface="微软雅黑" pitchFamily="34" charset="-122"/>
              </a:rPr>
              <a:t> </a:t>
            </a:r>
            <a:r>
              <a:rPr lang="zh-CN" altLang="en-US" sz="4400" dirty="0">
                <a:latin typeface="微软雅黑" pitchFamily="34" charset="-122"/>
                <a:ea typeface="微软雅黑" pitchFamily="34" charset="-122"/>
                <a:sym typeface="Wingdings"/>
              </a:rPr>
              <a:t>∙</a:t>
            </a:r>
            <a:r>
              <a:rPr lang="zh-CN" altLang="en-US" sz="1400" dirty="0">
                <a:latin typeface="微软雅黑" pitchFamily="34" charset="-122"/>
                <a:ea typeface="微软雅黑" pitchFamily="34" charset="-122"/>
                <a:sym typeface="Wingdings"/>
              </a:rPr>
              <a:t> </a:t>
            </a:r>
            <a:r>
              <a:rPr lang="zh-CN" altLang="en-US" sz="4400" dirty="0">
                <a:latin typeface="微软雅黑" pitchFamily="34" charset="-122"/>
                <a:ea typeface="微软雅黑" pitchFamily="34" charset="-122"/>
              </a:rPr>
              <a:t>价值创造</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email">
            <a:extLst>
              <a:ext uri="{28A0092B-C50C-407E-A947-70E740481C1C}">
                <a14:useLocalDpi xmlns="" xmlns:a14="http://schemas.microsoft.com/office/drawing/2010/main"/>
              </a:ext>
            </a:extLst>
          </a:blip>
          <a:srcRect/>
          <a:stretch/>
        </p:blipFill>
        <p:spPr>
          <a:xfrm>
            <a:off x="0" y="742127"/>
            <a:ext cx="9144000" cy="3652157"/>
          </a:xfrm>
          <a:prstGeom prst="rect">
            <a:avLst/>
          </a:prstGeom>
        </p:spPr>
      </p:pic>
      <p:pic>
        <p:nvPicPr>
          <p:cNvPr id="27" name="图片 26"/>
          <p:cNvPicPr>
            <a:picLocks noChangeAspect="1"/>
          </p:cNvPicPr>
          <p:nvPr/>
        </p:nvPicPr>
        <p:blipFill rotWithShape="1">
          <a:blip r:embed="rId4" cstate="email">
            <a:extLst>
              <a:ext uri="{28A0092B-C50C-407E-A947-70E740481C1C}">
                <a14:useLocalDpi xmlns="" xmlns:a14="http://schemas.microsoft.com/office/drawing/2010/main"/>
              </a:ext>
            </a:extLst>
          </a:blip>
          <a:srcRect/>
          <a:stretch/>
        </p:blipFill>
        <p:spPr>
          <a:xfrm>
            <a:off x="857251" y="734984"/>
            <a:ext cx="5793581" cy="3652157"/>
          </a:xfrm>
          <a:prstGeom prst="parallelogram">
            <a:avLst>
              <a:gd name="adj" fmla="val 54145"/>
            </a:avLst>
          </a:prstGeom>
        </p:spPr>
      </p:pic>
      <p:sp>
        <p:nvSpPr>
          <p:cNvPr id="20" name="平行四边形 19"/>
          <p:cNvSpPr/>
          <p:nvPr/>
        </p:nvSpPr>
        <p:spPr bwMode="auto">
          <a:xfrm>
            <a:off x="873852" y="734983"/>
            <a:ext cx="5807869" cy="3659302"/>
          </a:xfrm>
          <a:prstGeom prst="parallelogram">
            <a:avLst>
              <a:gd name="adj" fmla="val 53232"/>
            </a:avLst>
          </a:prstGeom>
          <a:solidFill>
            <a:schemeClr val="bg1">
              <a:alpha val="69804"/>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756047" fontAlgn="base">
              <a:spcBef>
                <a:spcPct val="0"/>
              </a:spcBef>
              <a:spcAft>
                <a:spcPct val="0"/>
              </a:spcAft>
            </a:pP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3"/>
          <p:cNvSpPr txBox="1"/>
          <p:nvPr/>
        </p:nvSpPr>
        <p:spPr>
          <a:xfrm>
            <a:off x="1928794" y="2384040"/>
            <a:ext cx="3857652" cy="500137"/>
          </a:xfrm>
          <a:prstGeom prst="rect">
            <a:avLst/>
          </a:prstGeom>
          <a:noFill/>
        </p:spPr>
        <p:txBody>
          <a:bodyPr wrap="square" lIns="68580" tIns="34290" rIns="68580" bIns="34290" rtlCol="0">
            <a:spAutoFit/>
          </a:bodyPr>
          <a:lstStyle/>
          <a:p>
            <a:r>
              <a:rPr lang="zh-CN" altLang="en-US" sz="2800" dirty="0"/>
              <a:t>我们所倡导的行为方式</a:t>
            </a:r>
          </a:p>
        </p:txBody>
      </p:sp>
      <p:cxnSp>
        <p:nvCxnSpPr>
          <p:cNvPr id="13" name="直接连接符 12"/>
          <p:cNvCxnSpPr/>
          <p:nvPr/>
        </p:nvCxnSpPr>
        <p:spPr bwMode="auto">
          <a:xfrm>
            <a:off x="6515422" y="3275625"/>
            <a:ext cx="1427471"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p:spPr>
      </p:cxn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来自</a:t>
            </a:r>
            <a:r>
              <a:rPr lang="en-US" altLang="zh-CN" dirty="0"/>
              <a:t>CEO</a:t>
            </a:r>
            <a:r>
              <a:rPr lang="zh-CN" altLang="en-US" dirty="0"/>
              <a:t>的欢迎</a:t>
            </a:r>
          </a:p>
        </p:txBody>
      </p:sp>
      <p:pic>
        <p:nvPicPr>
          <p:cNvPr id="6" name="Picture 2" descr="科技时代_软通动力刘天文：外包领域的后来居上者"/>
          <p:cNvPicPr>
            <a:picLocks noChangeAspect="1" noChangeArrowheads="1"/>
          </p:cNvPicPr>
          <p:nvPr/>
        </p:nvPicPr>
        <p:blipFill>
          <a:blip r:embed="rId3"/>
          <a:srcRect/>
          <a:stretch>
            <a:fillRect/>
          </a:stretch>
        </p:blipFill>
        <p:spPr bwMode="auto">
          <a:xfrm>
            <a:off x="285720" y="928676"/>
            <a:ext cx="2286016" cy="3438964"/>
          </a:xfrm>
          <a:prstGeom prst="rect">
            <a:avLst/>
          </a:prstGeom>
          <a:noFill/>
        </p:spPr>
      </p:pic>
      <p:sp>
        <p:nvSpPr>
          <p:cNvPr id="7" name="矩形 6"/>
          <p:cNvSpPr/>
          <p:nvPr/>
        </p:nvSpPr>
        <p:spPr>
          <a:xfrm>
            <a:off x="2643174" y="943568"/>
            <a:ext cx="6215106" cy="3485570"/>
          </a:xfrm>
          <a:prstGeom prst="rect">
            <a:avLst/>
          </a:prstGeom>
          <a:noFill/>
        </p:spPr>
        <p:txBody>
          <a:bodyPr wrap="square" lIns="68580" tIns="34290" rIns="68580" bIns="34290" rtlCol="0">
            <a:spAutoFit/>
          </a:bodyPr>
          <a:lstStyle/>
          <a:p>
            <a:pPr>
              <a:lnSpc>
                <a:spcPct val="150000"/>
              </a:lnSpc>
            </a:pPr>
            <a:r>
              <a:rPr lang="zh-CN" altLang="en-US" sz="1600" dirty="0">
                <a:latin typeface="微软雅黑" pitchFamily="34" charset="-122"/>
                <a:ea typeface="微软雅黑" pitchFamily="34" charset="-122"/>
              </a:rPr>
              <a:t>软通新同事，</a:t>
            </a:r>
          </a:p>
          <a:p>
            <a:pPr>
              <a:lnSpc>
                <a:spcPct val="150000"/>
              </a:lnSpc>
            </a:pPr>
            <a:r>
              <a:rPr lang="zh-CN" altLang="en-US" sz="1200" dirty="0">
                <a:latin typeface="微软雅黑" pitchFamily="34" charset="-122"/>
                <a:ea typeface="微软雅黑" pitchFamily="34" charset="-122"/>
              </a:rPr>
              <a:t>       您好！欢迎您加入软通！</a:t>
            </a:r>
          </a:p>
          <a:p>
            <a:pPr>
              <a:lnSpc>
                <a:spcPct val="150000"/>
              </a:lnSpc>
            </a:pPr>
            <a:r>
              <a:rPr lang="zh-CN" altLang="en-US" sz="1200" dirty="0">
                <a:latin typeface="微软雅黑" pitchFamily="34" charset="-122"/>
                <a:ea typeface="微软雅黑" pitchFamily="34" charset="-122"/>
              </a:rPr>
              <a:t>       很高兴您选择软通成为承载您事业梦想的新舞台，也祝贺您凭借自己的优秀表现，通过严格的层层筛选，被软通录取。希望我们在互相信任、互相理解的基础上，愉快的度过您在公司工作的时光。</a:t>
            </a:r>
            <a:endParaRPr lang="en-US" altLang="zh-CN" sz="1200" dirty="0">
              <a:latin typeface="微软雅黑" pitchFamily="34" charset="-122"/>
              <a:ea typeface="微软雅黑" pitchFamily="34" charset="-122"/>
            </a:endParaRPr>
          </a:p>
          <a:p>
            <a:pPr>
              <a:lnSpc>
                <a:spcPct val="150000"/>
              </a:lnSpc>
            </a:pPr>
            <a:r>
              <a:rPr lang="zh-CN" altLang="en-US" sz="1200" dirty="0">
                <a:latin typeface="微软雅黑" pitchFamily="34" charset="-122"/>
                <a:ea typeface="微软雅黑" pitchFamily="34" charset="-122"/>
              </a:rPr>
              <a:t>目前，软通已具备完善的管理体系，在人才规模、技术能力、专业服务能力、区域覆盖能力和行业理解能力等方面都保持着行业领袖的竞争优势，是国内领先的技术服务提供商。以此为基础，我们肩负着更崇高的使命，怀揣更美好的愿景，把大家聚集在一起。</a:t>
            </a:r>
          </a:p>
          <a:p>
            <a:pPr>
              <a:lnSpc>
                <a:spcPct val="150000"/>
              </a:lnSpc>
            </a:pPr>
            <a:r>
              <a:rPr lang="zh-CN" altLang="en-US" sz="1200" dirty="0">
                <a:latin typeface="微软雅黑" pitchFamily="34" charset="-122"/>
                <a:ea typeface="微软雅黑" pitchFamily="34" charset="-122"/>
              </a:rPr>
              <a:t>       能来到软通工作，你们都是幸运的。软通为每一个准备好来奋斗的人提供了一个高起点的平台，极富竞争力的战略布局、公平公正的价值衡量标准、人尽其用组织管理体系、任人为贤的干部选拔机制、提倡学习鼓励创新的工作氛围，获得这些，您只需要做到一点，读懂、认同并自觉践行软通企业文化。</a:t>
            </a:r>
            <a:endParaRPr lang="en-US" altLang="zh-CN" sz="1200" dirty="0">
              <a:latin typeface="微软雅黑" pitchFamily="34" charset="-122"/>
              <a:ea typeface="微软雅黑" pitchFamily="34" charset="-122"/>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我们所倡导的行为方式</a:t>
            </a:r>
          </a:p>
        </p:txBody>
      </p:sp>
      <p:pic>
        <p:nvPicPr>
          <p:cNvPr id="8" name="Picture 2" descr="http://www.zohe.cc/uploads/allimg/120707/1-120FGF332128.jpg"/>
          <p:cNvPicPr>
            <a:picLocks noChangeAspect="1" noChangeArrowheads="1"/>
          </p:cNvPicPr>
          <p:nvPr/>
        </p:nvPicPr>
        <p:blipFill>
          <a:blip r:embed="rId3"/>
          <a:srcRect/>
          <a:stretch>
            <a:fillRect/>
          </a:stretch>
        </p:blipFill>
        <p:spPr bwMode="auto">
          <a:xfrm>
            <a:off x="357158" y="894739"/>
            <a:ext cx="4187337" cy="3665531"/>
          </a:xfrm>
          <a:prstGeom prst="rect">
            <a:avLst/>
          </a:prstGeom>
          <a:noFill/>
        </p:spPr>
      </p:pic>
      <p:sp>
        <p:nvSpPr>
          <p:cNvPr id="9" name="矩形 8"/>
          <p:cNvSpPr/>
          <p:nvPr/>
        </p:nvSpPr>
        <p:spPr>
          <a:xfrm>
            <a:off x="4714876" y="1542745"/>
            <a:ext cx="4143404" cy="2100575"/>
          </a:xfrm>
          <a:prstGeom prst="rect">
            <a:avLst/>
          </a:prstGeom>
          <a:noFill/>
        </p:spPr>
        <p:txBody>
          <a:bodyPr wrap="square" lIns="68580" tIns="34290" rIns="68580" bIns="34290" rtlCol="0">
            <a:spAutoFit/>
          </a:bodyPr>
          <a:lstStyle/>
          <a:p>
            <a:pPr>
              <a:lnSpc>
                <a:spcPct val="150000"/>
              </a:lnSpc>
            </a:pPr>
            <a:r>
              <a:rPr lang="zh-CN" altLang="en-US" dirty="0">
                <a:latin typeface="微软雅黑" pitchFamily="34" charset="-122"/>
                <a:ea typeface="微软雅黑" pitchFamily="34" charset="-122"/>
              </a:rPr>
              <a:t>小研讨：</a:t>
            </a:r>
          </a:p>
          <a:p>
            <a:pPr>
              <a:lnSpc>
                <a:spcPct val="150000"/>
              </a:lnSpc>
            </a:pPr>
            <a:r>
              <a:rPr lang="zh-CN" altLang="en-US" sz="12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、各组就五个关键词分别进行深入理解，并研讨出我们的行为方式；</a:t>
            </a:r>
            <a:endParaRPr lang="en-US" altLang="zh-CN" sz="1400" dirty="0">
              <a:latin typeface="微软雅黑" pitchFamily="34" charset="-122"/>
              <a:ea typeface="微软雅黑" pitchFamily="34" charset="-122"/>
            </a:endParaRPr>
          </a:p>
          <a:p>
            <a:pPr>
              <a:lnSpc>
                <a:spcPct val="150000"/>
              </a:lnSpc>
            </a:pPr>
            <a:r>
              <a:rPr lang="zh-CN" altLang="en-US" sz="14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、时间要求：每个关键词语</a:t>
            </a:r>
            <a:r>
              <a:rPr lang="en-US" altLang="zh-CN" sz="1400" dirty="0">
                <a:latin typeface="微软雅黑" pitchFamily="34" charset="-122"/>
                <a:ea typeface="微软雅黑" pitchFamily="34" charset="-122"/>
              </a:rPr>
              <a:t>5</a:t>
            </a:r>
            <a:r>
              <a:rPr lang="zh-CN" altLang="en-US" sz="1400" dirty="0">
                <a:latin typeface="微软雅黑" pitchFamily="34" charset="-122"/>
                <a:ea typeface="微软雅黑" pitchFamily="34" charset="-122"/>
              </a:rPr>
              <a:t>分钟；</a:t>
            </a:r>
            <a:endParaRPr lang="en-US" altLang="zh-CN" sz="1400" dirty="0">
              <a:latin typeface="微软雅黑" pitchFamily="34" charset="-122"/>
              <a:ea typeface="微软雅黑" pitchFamily="34" charset="-122"/>
            </a:endParaRPr>
          </a:p>
          <a:p>
            <a:pPr>
              <a:lnSpc>
                <a:spcPct val="150000"/>
              </a:lnSpc>
            </a:pPr>
            <a:r>
              <a:rPr lang="en-US" altLang="zh-CN" sz="1400" dirty="0">
                <a:latin typeface="微软雅黑" pitchFamily="34" charset="-122"/>
                <a:ea typeface="微软雅黑" pitchFamily="34" charset="-122"/>
                <a:sym typeface="华文楷体" pitchFamily="2" charset="-122"/>
              </a:rPr>
              <a:t>      3</a:t>
            </a:r>
            <a:r>
              <a:rPr lang="zh-CN" altLang="en-US" sz="1400" dirty="0">
                <a:latin typeface="微软雅黑" pitchFamily="34" charset="-122"/>
                <a:ea typeface="微软雅黑" pitchFamily="34" charset="-122"/>
                <a:sym typeface="华文楷体" pitchFamily="2" charset="-122"/>
              </a:rPr>
              <a:t>、合并同类项，分组，并整理得出；</a:t>
            </a:r>
            <a:endParaRPr lang="en-US" altLang="zh-CN" sz="1400" dirty="0">
              <a:latin typeface="微软雅黑" pitchFamily="34" charset="-122"/>
              <a:ea typeface="微软雅黑" pitchFamily="34" charset="-122"/>
              <a:sym typeface="华文楷体" pitchFamily="2" charset="-122"/>
            </a:endParaRPr>
          </a:p>
          <a:p>
            <a:pPr>
              <a:lnSpc>
                <a:spcPct val="150000"/>
              </a:lnSpc>
            </a:pPr>
            <a:r>
              <a:rPr lang="en-US" altLang="zh-CN" sz="1400" dirty="0">
                <a:latin typeface="微软雅黑" pitchFamily="34" charset="-122"/>
                <a:ea typeface="微软雅黑" pitchFamily="34" charset="-122"/>
                <a:sym typeface="华文楷体" pitchFamily="2" charset="-122"/>
              </a:rPr>
              <a:t>      4</a:t>
            </a:r>
            <a:r>
              <a:rPr lang="zh-CN" altLang="en-US" sz="1400" dirty="0">
                <a:latin typeface="微软雅黑" pitchFamily="34" charset="-122"/>
                <a:ea typeface="微软雅黑" pitchFamily="34" charset="-122"/>
                <a:sym typeface="华文楷体" pitchFamily="2" charset="-122"/>
              </a:rPr>
              <a:t>、我们所倡导的行为方式。</a:t>
            </a: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寄语</a:t>
            </a:r>
          </a:p>
        </p:txBody>
      </p:sp>
      <p:sp>
        <p:nvSpPr>
          <p:cNvPr id="5" name="Rectangle 21"/>
          <p:cNvSpPr>
            <a:spLocks noChangeArrowheads="1"/>
          </p:cNvSpPr>
          <p:nvPr/>
        </p:nvSpPr>
        <p:spPr bwMode="auto">
          <a:xfrm>
            <a:off x="428596" y="1714494"/>
            <a:ext cx="8389072" cy="1980725"/>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sz="3200" b="1" dirty="0">
                <a:solidFill>
                  <a:srgbClr val="990000"/>
                </a:solidFill>
                <a:latin typeface="华文细黑" pitchFamily="2" charset="-122"/>
                <a:ea typeface="华文细黑" pitchFamily="2" charset="-122"/>
              </a:rPr>
              <a:t>软通期待着与您共同成长，共创辉煌！ </a:t>
            </a:r>
            <a:endParaRPr lang="en-US" altLang="zh-CN" sz="3200" b="1" dirty="0">
              <a:solidFill>
                <a:srgbClr val="990000"/>
              </a:solidFill>
              <a:latin typeface="华文细黑" pitchFamily="2" charset="-122"/>
              <a:ea typeface="华文细黑" pitchFamily="2" charset="-122"/>
            </a:endParaRPr>
          </a:p>
          <a:p>
            <a:pPr algn="r" defTabSz="784225">
              <a:lnSpc>
                <a:spcPct val="140000"/>
              </a:lnSpc>
            </a:pPr>
            <a:endParaRPr lang="en-US" altLang="zh-CN" b="1" dirty="0">
              <a:solidFill>
                <a:srgbClr val="990000"/>
              </a:solidFill>
              <a:latin typeface="华文细黑" pitchFamily="2" charset="-122"/>
              <a:ea typeface="华文细黑" pitchFamily="2" charset="-122"/>
            </a:endParaRPr>
          </a:p>
          <a:p>
            <a:pPr algn="r" defTabSz="784225">
              <a:lnSpc>
                <a:spcPct val="140000"/>
              </a:lnSpc>
            </a:pPr>
            <a:r>
              <a:rPr lang="zh-CN" altLang="en-US" b="1" dirty="0">
                <a:solidFill>
                  <a:srgbClr val="990000"/>
                </a:solidFill>
                <a:latin typeface="华文细黑" pitchFamily="2" charset="-122"/>
                <a:ea typeface="华文细黑" pitchFamily="2" charset="-122"/>
              </a:rPr>
              <a:t>软通动力董事长兼首席执行官</a:t>
            </a:r>
            <a:endParaRPr lang="en-US" altLang="zh-CN" b="1" dirty="0">
              <a:solidFill>
                <a:srgbClr val="990000"/>
              </a:solidFill>
              <a:latin typeface="华文细黑" pitchFamily="2" charset="-122"/>
              <a:ea typeface="华文细黑" pitchFamily="2" charset="-122"/>
            </a:endParaRPr>
          </a:p>
          <a:p>
            <a:pPr algn="r" defTabSz="784225">
              <a:lnSpc>
                <a:spcPct val="140000"/>
              </a:lnSpc>
            </a:pPr>
            <a:r>
              <a:rPr lang="en-US" altLang="zh-CN" b="1" dirty="0">
                <a:solidFill>
                  <a:srgbClr val="990000"/>
                </a:solidFill>
                <a:latin typeface="华文细黑" pitchFamily="2" charset="-122"/>
                <a:ea typeface="华文细黑" pitchFamily="2" charset="-122"/>
              </a:rPr>
              <a:t> --</a:t>
            </a:r>
            <a:r>
              <a:rPr lang="zh-CN" altLang="en-US" b="1" dirty="0">
                <a:solidFill>
                  <a:srgbClr val="990000"/>
                </a:solidFill>
                <a:latin typeface="华文细黑" pitchFamily="2" charset="-122"/>
                <a:ea typeface="华文细黑" pitchFamily="2" charset="-122"/>
              </a:rPr>
              <a:t>刘天文</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欢迎</a:t>
            </a:r>
          </a:p>
        </p:txBody>
      </p:sp>
      <p:sp>
        <p:nvSpPr>
          <p:cNvPr id="4" name="Rectangle 21"/>
          <p:cNvSpPr>
            <a:spLocks noChangeArrowheads="1"/>
          </p:cNvSpPr>
          <p:nvPr/>
        </p:nvSpPr>
        <p:spPr bwMode="auto">
          <a:xfrm>
            <a:off x="1457111" y="357172"/>
            <a:ext cx="6499265" cy="4491801"/>
          </a:xfrm>
          <a:prstGeom prst="rect">
            <a:avLst/>
          </a:prstGeom>
          <a:solidFill>
            <a:srgbClr val="DBDBDB">
              <a:alpha val="52940"/>
            </a:srgbClr>
          </a:solidFill>
          <a:ln w="9525" algn="ctr">
            <a:noFill/>
            <a:miter lim="800000"/>
            <a:headEnd/>
            <a:tailEnd/>
          </a:ln>
        </p:spPr>
        <p:txBody>
          <a:bodyPr lIns="90865" tIns="45453" rIns="90865" bIns="45453"/>
          <a:lstStyle/>
          <a:p>
            <a:pPr algn="ctr" defTabSz="784225">
              <a:lnSpc>
                <a:spcPct val="140000"/>
              </a:lnSpc>
            </a:pPr>
            <a:r>
              <a:rPr lang="zh-CN" altLang="en-US" sz="3200" b="1" dirty="0">
                <a:solidFill>
                  <a:srgbClr val="990000"/>
                </a:solidFill>
                <a:latin typeface="华文细黑" pitchFamily="2" charset="-122"/>
                <a:ea typeface="华文细黑" pitchFamily="2" charset="-122"/>
              </a:rPr>
              <a:t>西安软通欢迎您！ </a:t>
            </a:r>
            <a:r>
              <a:rPr lang="en-US" altLang="zh-CN" b="1" dirty="0">
                <a:solidFill>
                  <a:srgbClr val="990000"/>
                </a:solidFill>
                <a:latin typeface="华文细黑" pitchFamily="2" charset="-122"/>
                <a:ea typeface="华文细黑" pitchFamily="2" charset="-122"/>
              </a:rPr>
              <a:t> </a:t>
            </a:r>
            <a:endParaRPr lang="zh-CN" altLang="en-US" b="1" dirty="0">
              <a:solidFill>
                <a:srgbClr val="990000"/>
              </a:solidFill>
              <a:latin typeface="华文细黑" pitchFamily="2" charset="-122"/>
              <a:ea typeface="华文细黑" pitchFamily="2" charset="-122"/>
            </a:endParaRP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043885" y="1011261"/>
            <a:ext cx="5441801" cy="3627867"/>
          </a:xfrm>
          <a:prstGeom prst="rect">
            <a:avLst/>
          </a:prstGeom>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4"/>
          <p:cNvSpPr/>
          <p:nvPr/>
        </p:nvSpPr>
        <p:spPr>
          <a:xfrm>
            <a:off x="577305" y="3660779"/>
            <a:ext cx="2341064" cy="72162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0478" tIns="10478" rIns="10478" bIns="10478" numCol="1" spcCol="953" anchor="ctr" anchorCtr="0">
            <a:noAutofit/>
          </a:bodyPr>
          <a:lstStyle/>
          <a:p>
            <a:pPr algn="ctr" defTabSz="366713">
              <a:lnSpc>
                <a:spcPct val="90000"/>
              </a:lnSpc>
              <a:spcAft>
                <a:spcPct val="35000"/>
              </a:spcAft>
            </a:pPr>
            <a:r>
              <a:rPr lang="en-US" altLang="zh-CN" sz="3300" b="1" dirty="0">
                <a:solidFill>
                  <a:srgbClr val="F50159"/>
                </a:solidFill>
                <a:latin typeface="微软雅黑" panose="020B0503020204020204" pitchFamily="34" charset="-122"/>
                <a:ea typeface="微软雅黑" panose="020B0503020204020204" pitchFamily="34" charset="-122"/>
                <a:sym typeface="微软雅黑" panose="020B0503020204020204" pitchFamily="34" charset="-122"/>
              </a:rPr>
              <a:t>THANKS</a:t>
            </a:r>
          </a:p>
        </p:txBody>
      </p:sp>
    </p:spTree>
    <p:extLst>
      <p:ext uri="{BB962C8B-B14F-4D97-AF65-F5344CB8AC3E}">
        <p14:creationId xmlns="" xmlns:p14="http://schemas.microsoft.com/office/powerpoint/2010/main" val="271722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cstate="email">
            <a:extLst>
              <a:ext uri="{28A0092B-C50C-407E-A947-70E740481C1C}">
                <a14:useLocalDpi xmlns="" xmlns:a14="http://schemas.microsoft.com/office/drawing/2010/main"/>
              </a:ext>
            </a:extLst>
          </a:blip>
          <a:srcRect/>
          <a:stretch/>
        </p:blipFill>
        <p:spPr>
          <a:xfrm>
            <a:off x="0" y="742127"/>
            <a:ext cx="9144000" cy="3652157"/>
          </a:xfrm>
          <a:prstGeom prst="rect">
            <a:avLst/>
          </a:prstGeom>
        </p:spPr>
      </p:pic>
      <p:pic>
        <p:nvPicPr>
          <p:cNvPr id="27" name="图片 26"/>
          <p:cNvPicPr>
            <a:picLocks noChangeAspect="1"/>
          </p:cNvPicPr>
          <p:nvPr/>
        </p:nvPicPr>
        <p:blipFill rotWithShape="1">
          <a:blip r:embed="rId4" cstate="email">
            <a:extLst>
              <a:ext uri="{28A0092B-C50C-407E-A947-70E740481C1C}">
                <a14:useLocalDpi xmlns="" xmlns:a14="http://schemas.microsoft.com/office/drawing/2010/main"/>
              </a:ext>
            </a:extLst>
          </a:blip>
          <a:srcRect/>
          <a:stretch/>
        </p:blipFill>
        <p:spPr>
          <a:xfrm>
            <a:off x="857251" y="734984"/>
            <a:ext cx="5793581" cy="3652157"/>
          </a:xfrm>
          <a:prstGeom prst="parallelogram">
            <a:avLst>
              <a:gd name="adj" fmla="val 54145"/>
            </a:avLst>
          </a:prstGeom>
        </p:spPr>
      </p:pic>
      <p:sp>
        <p:nvSpPr>
          <p:cNvPr id="20" name="平行四边形 19"/>
          <p:cNvSpPr/>
          <p:nvPr/>
        </p:nvSpPr>
        <p:spPr bwMode="auto">
          <a:xfrm>
            <a:off x="873852" y="734983"/>
            <a:ext cx="5807869" cy="3659302"/>
          </a:xfrm>
          <a:prstGeom prst="parallelogram">
            <a:avLst>
              <a:gd name="adj" fmla="val 53232"/>
            </a:avLst>
          </a:prstGeom>
          <a:solidFill>
            <a:schemeClr val="bg1">
              <a:alpha val="69804"/>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756047" fontAlgn="base">
              <a:spcBef>
                <a:spcPct val="0"/>
              </a:spcBef>
              <a:spcAft>
                <a:spcPct val="0"/>
              </a:spcAft>
            </a:pP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3"/>
          <p:cNvSpPr txBox="1"/>
          <p:nvPr/>
        </p:nvSpPr>
        <p:spPr>
          <a:xfrm>
            <a:off x="2143109" y="2384040"/>
            <a:ext cx="3193274" cy="484748"/>
          </a:xfrm>
          <a:prstGeom prst="rect">
            <a:avLst/>
          </a:prstGeom>
          <a:noFill/>
        </p:spPr>
        <p:txBody>
          <a:bodyPr wrap="square" lIns="68580" tIns="34290" rIns="68580" bIns="34290" rtlCol="0">
            <a:spAutoFit/>
          </a:bodyPr>
          <a:lstStyle/>
          <a:p>
            <a:pPr algn="ctr"/>
            <a:r>
              <a:rPr lang="zh-CN" altLang="en-US" sz="27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文化定义</a:t>
            </a:r>
          </a:p>
        </p:txBody>
      </p:sp>
      <p:cxnSp>
        <p:nvCxnSpPr>
          <p:cNvPr id="13" name="直接连接符 12"/>
          <p:cNvCxnSpPr/>
          <p:nvPr/>
        </p:nvCxnSpPr>
        <p:spPr bwMode="auto">
          <a:xfrm>
            <a:off x="6515422" y="3275625"/>
            <a:ext cx="1427471"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p:spPr>
      </p:cxn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企业文化解读</a:t>
            </a:r>
          </a:p>
        </p:txBody>
      </p:sp>
      <p:sp>
        <p:nvSpPr>
          <p:cNvPr id="4" name="TextBox 11"/>
          <p:cNvSpPr txBox="1"/>
          <p:nvPr/>
        </p:nvSpPr>
        <p:spPr>
          <a:xfrm>
            <a:off x="1000100" y="1571618"/>
            <a:ext cx="7429552" cy="694024"/>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企业文化</a:t>
            </a:r>
            <a:endParaRPr lang="en-US" altLang="zh-CN" dirty="0">
              <a:solidFill>
                <a:schemeClr val="tx1">
                  <a:lumMod val="75000"/>
                  <a:lumOff val="25000"/>
                </a:schemeClr>
              </a:solidFill>
              <a:cs typeface="+mn-ea"/>
              <a:sym typeface="+mn-lt"/>
            </a:endParaRPr>
          </a:p>
          <a:p>
            <a:pPr>
              <a:lnSpc>
                <a:spcPct val="125000"/>
              </a:lnSpc>
              <a:buClr>
                <a:srgbClr val="C00000"/>
              </a:buClr>
              <a:buSzPct val="80000"/>
            </a:pPr>
            <a:r>
              <a:rPr lang="zh-CN" altLang="en-US" sz="1400" dirty="0">
                <a:solidFill>
                  <a:schemeClr val="tx1">
                    <a:lumMod val="75000"/>
                    <a:lumOff val="25000"/>
                  </a:schemeClr>
                </a:solidFill>
                <a:cs typeface="+mn-ea"/>
                <a:sym typeface="+mn-lt"/>
              </a:rPr>
              <a:t>企业文化是一个组织由其价值观、信念、仪式、符号、处事方式等组成的其特有的文化形象。</a:t>
            </a:r>
            <a:endParaRPr lang="en-US" altLang="zh-CN" sz="1400" dirty="0">
              <a:solidFill>
                <a:schemeClr val="tx1">
                  <a:lumMod val="75000"/>
                  <a:lumOff val="25000"/>
                </a:schemeClr>
              </a:solidFill>
              <a:cs typeface="+mn-ea"/>
              <a:sym typeface="+mn-lt"/>
            </a:endParaRPr>
          </a:p>
        </p:txBody>
      </p:sp>
      <p:sp>
        <p:nvSpPr>
          <p:cNvPr id="6" name="TextBox 11"/>
          <p:cNvSpPr txBox="1"/>
          <p:nvPr/>
        </p:nvSpPr>
        <p:spPr>
          <a:xfrm>
            <a:off x="1000100" y="2559140"/>
            <a:ext cx="7500990" cy="963329"/>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软通的企业文化</a:t>
            </a:r>
            <a:endParaRPr lang="en-US" altLang="zh-CN" dirty="0">
              <a:solidFill>
                <a:schemeClr val="tx1">
                  <a:lumMod val="75000"/>
                  <a:lumOff val="25000"/>
                </a:schemeClr>
              </a:solidFill>
              <a:cs typeface="+mn-ea"/>
              <a:sym typeface="+mn-lt"/>
            </a:endParaRPr>
          </a:p>
          <a:p>
            <a:pPr>
              <a:lnSpc>
                <a:spcPct val="125000"/>
              </a:lnSpc>
              <a:buClr>
                <a:srgbClr val="C00000"/>
              </a:buClr>
              <a:buSzPct val="80000"/>
            </a:pPr>
            <a:r>
              <a:rPr lang="zh-CN" altLang="zh-CN" sz="1400" dirty="0">
                <a:solidFill>
                  <a:schemeClr val="tx1">
                    <a:lumMod val="75000"/>
                    <a:lumOff val="25000"/>
                  </a:schemeClr>
                </a:solidFill>
                <a:cs typeface="+mn-ea"/>
                <a:sym typeface="+mn-lt"/>
              </a:rPr>
              <a:t>企业文化是企业内主流的价值观和行为方式，它由领导者倡导，身体力行，后为员工们接受、采纳，最终成为企业的风气。</a:t>
            </a:r>
            <a:endParaRPr lang="en-US" altLang="zh-CN" sz="1400" dirty="0">
              <a:solidFill>
                <a:schemeClr val="tx1">
                  <a:lumMod val="75000"/>
                  <a:lumOff val="25000"/>
                </a:schemeClr>
              </a:solidFill>
              <a:cs typeface="+mn-ea"/>
              <a:sym typeface="+mn-lt"/>
            </a:endParaRPr>
          </a:p>
        </p:txBody>
      </p:sp>
      <p:cxnSp>
        <p:nvCxnSpPr>
          <p:cNvPr id="11" name="直接连接符 10"/>
          <p:cNvCxnSpPr/>
          <p:nvPr/>
        </p:nvCxnSpPr>
        <p:spPr bwMode="auto">
          <a:xfrm>
            <a:off x="3071802" y="3214692"/>
            <a:ext cx="571504"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 name="直接连接符 11"/>
          <p:cNvCxnSpPr/>
          <p:nvPr/>
        </p:nvCxnSpPr>
        <p:spPr bwMode="auto">
          <a:xfrm>
            <a:off x="3764916" y="3213104"/>
            <a:ext cx="785818"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价值观解读</a:t>
            </a:r>
          </a:p>
        </p:txBody>
      </p:sp>
      <p:sp>
        <p:nvSpPr>
          <p:cNvPr id="4" name="TextBox 11"/>
          <p:cNvSpPr txBox="1"/>
          <p:nvPr/>
        </p:nvSpPr>
        <p:spPr>
          <a:xfrm>
            <a:off x="1000100" y="1571618"/>
            <a:ext cx="7429552" cy="963329"/>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价值观</a:t>
            </a:r>
            <a:endParaRPr lang="en-US" altLang="zh-CN" dirty="0">
              <a:solidFill>
                <a:schemeClr val="tx1">
                  <a:lumMod val="75000"/>
                  <a:lumOff val="25000"/>
                </a:schemeClr>
              </a:solidFill>
              <a:cs typeface="+mn-ea"/>
              <a:sym typeface="+mn-lt"/>
            </a:endParaRPr>
          </a:p>
          <a:p>
            <a:pPr>
              <a:lnSpc>
                <a:spcPct val="125000"/>
              </a:lnSpc>
              <a:buClr>
                <a:srgbClr val="C00000"/>
              </a:buClr>
              <a:buSzPct val="80000"/>
            </a:pPr>
            <a:r>
              <a:rPr lang="zh-CN" altLang="en-US" sz="1400" dirty="0">
                <a:solidFill>
                  <a:schemeClr val="tx1">
                    <a:lumMod val="75000"/>
                    <a:lumOff val="25000"/>
                  </a:schemeClr>
                </a:solidFill>
                <a:cs typeface="+mn-ea"/>
                <a:sym typeface="+mn-lt"/>
              </a:rPr>
              <a:t>价值观，是基于人的一定的思维感官之上而作出的认知、理解、判断或抉择，也就是人认定事物、辩定是否的一种思维或取向</a:t>
            </a:r>
            <a:r>
              <a:rPr lang="zh-CN"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p:txBody>
      </p:sp>
      <p:sp>
        <p:nvSpPr>
          <p:cNvPr id="6" name="TextBox 11"/>
          <p:cNvSpPr txBox="1"/>
          <p:nvPr/>
        </p:nvSpPr>
        <p:spPr>
          <a:xfrm>
            <a:off x="1000100" y="2559140"/>
            <a:ext cx="7500990" cy="694024"/>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核心价值观</a:t>
            </a:r>
            <a:endParaRPr lang="en-US" altLang="zh-CN" dirty="0">
              <a:solidFill>
                <a:schemeClr val="tx1">
                  <a:lumMod val="75000"/>
                  <a:lumOff val="25000"/>
                </a:schemeClr>
              </a:solidFill>
              <a:cs typeface="+mn-ea"/>
              <a:sym typeface="+mn-lt"/>
            </a:endParaRPr>
          </a:p>
          <a:p>
            <a:pPr>
              <a:lnSpc>
                <a:spcPct val="125000"/>
              </a:lnSpc>
              <a:buClr>
                <a:srgbClr val="C00000"/>
              </a:buClr>
              <a:buSzPct val="80000"/>
            </a:pPr>
            <a:r>
              <a:rPr lang="zh-CN" altLang="en-US" sz="1400" dirty="0">
                <a:solidFill>
                  <a:schemeClr val="tx1">
                    <a:lumMod val="75000"/>
                    <a:lumOff val="25000"/>
                  </a:schemeClr>
                </a:solidFill>
                <a:cs typeface="+mn-ea"/>
                <a:sym typeface="+mn-lt"/>
              </a:rPr>
              <a:t>核心价值观简单来说就是某一社会群体判断社会事务时依据的是非标准，遵循的行为准则</a:t>
            </a:r>
            <a:r>
              <a:rPr lang="zh-CN"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认识自己的价值观</a:t>
            </a:r>
          </a:p>
        </p:txBody>
      </p:sp>
      <p:graphicFrame>
        <p:nvGraphicFramePr>
          <p:cNvPr id="5" name="表格 4"/>
          <p:cNvGraphicFramePr>
            <a:graphicFrameLocks noGrp="1"/>
          </p:cNvGraphicFramePr>
          <p:nvPr/>
        </p:nvGraphicFramePr>
        <p:xfrm>
          <a:off x="500034" y="860100"/>
          <a:ext cx="8127999" cy="64008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20000"/>
                    </a:ext>
                  </a:extLst>
                </a:gridCol>
                <a:gridCol w="2709333">
                  <a:extLst>
                    <a:ext uri="{9D8B030D-6E8A-4147-A177-3AD203B41FA5}">
                      <a16:colId xmlns="" xmlns:a16="http://schemas.microsoft.com/office/drawing/2014/main" val="20001"/>
                    </a:ext>
                  </a:extLst>
                </a:gridCol>
                <a:gridCol w="2709333">
                  <a:extLst>
                    <a:ext uri="{9D8B030D-6E8A-4147-A177-3AD203B41FA5}">
                      <a16:colId xmlns="" xmlns:a16="http://schemas.microsoft.com/office/drawing/2014/main" val="20002"/>
                    </a:ext>
                  </a:extLst>
                </a:gridCol>
              </a:tblGrid>
              <a:tr h="370840">
                <a:tc>
                  <a:txBody>
                    <a:bodyPr/>
                    <a:lstStyle/>
                    <a:p>
                      <a:pPr algn="ctr"/>
                      <a:r>
                        <a:rPr lang="zh-CN" altLang="en-US" sz="3600" dirty="0">
                          <a:latin typeface="微软雅黑" pitchFamily="34" charset="-122"/>
                          <a:ea typeface="微软雅黑" pitchFamily="34" charset="-122"/>
                        </a:rPr>
                        <a:t>总是</a:t>
                      </a:r>
                    </a:p>
                  </a:txBody>
                  <a:tcPr>
                    <a:solidFill>
                      <a:srgbClr val="C00000"/>
                    </a:solidFill>
                  </a:tcPr>
                </a:tc>
                <a:tc>
                  <a:txBody>
                    <a:bodyPr/>
                    <a:lstStyle/>
                    <a:p>
                      <a:pPr algn="ctr"/>
                      <a:r>
                        <a:rPr lang="zh-CN" altLang="en-US" sz="3600" dirty="0">
                          <a:latin typeface="微软雅黑" pitchFamily="34" charset="-122"/>
                          <a:ea typeface="微软雅黑" pitchFamily="34" charset="-122"/>
                        </a:rPr>
                        <a:t>有时</a:t>
                      </a:r>
                    </a:p>
                  </a:txBody>
                  <a:tcPr>
                    <a:solidFill>
                      <a:schemeClr val="accent3">
                        <a:lumMod val="75000"/>
                      </a:schemeClr>
                    </a:solidFill>
                  </a:tcPr>
                </a:tc>
                <a:tc>
                  <a:txBody>
                    <a:bodyPr/>
                    <a:lstStyle/>
                    <a:p>
                      <a:pPr algn="ctr"/>
                      <a:r>
                        <a:rPr lang="zh-CN" altLang="en-US" sz="3600" dirty="0">
                          <a:latin typeface="微软雅黑" pitchFamily="34" charset="-122"/>
                          <a:ea typeface="微软雅黑" pitchFamily="34" charset="-122"/>
                        </a:rPr>
                        <a:t>极少</a:t>
                      </a:r>
                    </a:p>
                  </a:txBody>
                  <a:tcPr/>
                </a:tc>
                <a:extLst>
                  <a:ext uri="{0D108BD9-81ED-4DB2-BD59-A6C34878D82A}">
                    <a16:rowId xmlns="" xmlns:a16="http://schemas.microsoft.com/office/drawing/2014/main" val="10000"/>
                  </a:ext>
                </a:extLst>
              </a:tr>
            </a:tbl>
          </a:graphicData>
        </a:graphic>
      </p:graphicFrame>
      <p:graphicFrame>
        <p:nvGraphicFramePr>
          <p:cNvPr id="7" name="表格 6"/>
          <p:cNvGraphicFramePr>
            <a:graphicFrameLocks noGrp="1"/>
          </p:cNvGraphicFramePr>
          <p:nvPr>
            <p:extLst>
              <p:ext uri="{D42A27DB-BD31-4B8C-83A1-F6EECF244321}">
                <p14:modId xmlns="" xmlns:p14="http://schemas.microsoft.com/office/powerpoint/2010/main" val="2525274686"/>
              </p:ext>
            </p:extLst>
          </p:nvPr>
        </p:nvGraphicFramePr>
        <p:xfrm>
          <a:off x="332159" y="1643056"/>
          <a:ext cx="8526121" cy="2987040"/>
        </p:xfrm>
        <a:graphic>
          <a:graphicData uri="http://schemas.openxmlformats.org/drawingml/2006/table">
            <a:tbl>
              <a:tblPr firstRow="1" bandRow="1">
                <a:tableStyleId>{22838BEF-8BB2-4498-84A7-C5851F593DF1}</a:tableStyleId>
              </a:tblPr>
              <a:tblGrid>
                <a:gridCol w="667941">
                  <a:extLst>
                    <a:ext uri="{9D8B030D-6E8A-4147-A177-3AD203B41FA5}">
                      <a16:colId xmlns="" xmlns:a16="http://schemas.microsoft.com/office/drawing/2014/main" val="20000"/>
                    </a:ext>
                  </a:extLst>
                </a:gridCol>
                <a:gridCol w="928694">
                  <a:extLst>
                    <a:ext uri="{9D8B030D-6E8A-4147-A177-3AD203B41FA5}">
                      <a16:colId xmlns="" xmlns:a16="http://schemas.microsoft.com/office/drawing/2014/main" val="20001"/>
                    </a:ext>
                  </a:extLst>
                </a:gridCol>
                <a:gridCol w="928694">
                  <a:extLst>
                    <a:ext uri="{9D8B030D-6E8A-4147-A177-3AD203B41FA5}">
                      <a16:colId xmlns="" xmlns:a16="http://schemas.microsoft.com/office/drawing/2014/main" val="20002"/>
                    </a:ext>
                  </a:extLst>
                </a:gridCol>
                <a:gridCol w="928694">
                  <a:extLst>
                    <a:ext uri="{9D8B030D-6E8A-4147-A177-3AD203B41FA5}">
                      <a16:colId xmlns="" xmlns:a16="http://schemas.microsoft.com/office/drawing/2014/main" val="20003"/>
                    </a:ext>
                  </a:extLst>
                </a:gridCol>
                <a:gridCol w="714380">
                  <a:extLst>
                    <a:ext uri="{9D8B030D-6E8A-4147-A177-3AD203B41FA5}">
                      <a16:colId xmlns="" xmlns:a16="http://schemas.microsoft.com/office/drawing/2014/main" val="20004"/>
                    </a:ext>
                  </a:extLst>
                </a:gridCol>
                <a:gridCol w="857256">
                  <a:extLst>
                    <a:ext uri="{9D8B030D-6E8A-4147-A177-3AD203B41FA5}">
                      <a16:colId xmlns="" xmlns:a16="http://schemas.microsoft.com/office/drawing/2014/main" val="20005"/>
                    </a:ext>
                  </a:extLst>
                </a:gridCol>
                <a:gridCol w="928694">
                  <a:extLst>
                    <a:ext uri="{9D8B030D-6E8A-4147-A177-3AD203B41FA5}">
                      <a16:colId xmlns="" xmlns:a16="http://schemas.microsoft.com/office/drawing/2014/main" val="20006"/>
                    </a:ext>
                  </a:extLst>
                </a:gridCol>
                <a:gridCol w="928694">
                  <a:extLst>
                    <a:ext uri="{9D8B030D-6E8A-4147-A177-3AD203B41FA5}">
                      <a16:colId xmlns="" xmlns:a16="http://schemas.microsoft.com/office/drawing/2014/main" val="20007"/>
                    </a:ext>
                  </a:extLst>
                </a:gridCol>
                <a:gridCol w="928694">
                  <a:extLst>
                    <a:ext uri="{9D8B030D-6E8A-4147-A177-3AD203B41FA5}">
                      <a16:colId xmlns="" xmlns:a16="http://schemas.microsoft.com/office/drawing/2014/main" val="20008"/>
                    </a:ext>
                  </a:extLst>
                </a:gridCol>
                <a:gridCol w="714380">
                  <a:extLst>
                    <a:ext uri="{9D8B030D-6E8A-4147-A177-3AD203B41FA5}">
                      <a16:colId xmlns="" xmlns:a16="http://schemas.microsoft.com/office/drawing/2014/main" val="20009"/>
                    </a:ext>
                  </a:extLst>
                </a:gridCol>
              </a:tblGrid>
              <a:tr h="360007">
                <a:tc>
                  <a:txBody>
                    <a:bodyPr/>
                    <a:lstStyle/>
                    <a:p>
                      <a:pPr algn="ctr">
                        <a:lnSpc>
                          <a:spcPct val="150000"/>
                        </a:lnSpc>
                      </a:pPr>
                      <a:r>
                        <a:rPr lang="zh-CN" altLang="en-US" sz="1400" b="0" dirty="0">
                          <a:latin typeface="微软雅黑" pitchFamily="34" charset="-122"/>
                          <a:ea typeface="微软雅黑" pitchFamily="34" charset="-122"/>
                        </a:rPr>
                        <a:t>孝顺</a:t>
                      </a:r>
                    </a:p>
                  </a:txBody>
                  <a:tcPr/>
                </a:tc>
                <a:tc>
                  <a:txBody>
                    <a:bodyPr/>
                    <a:lstStyle/>
                    <a:p>
                      <a:pPr algn="ctr">
                        <a:lnSpc>
                          <a:spcPct val="150000"/>
                        </a:lnSpc>
                      </a:pPr>
                      <a:r>
                        <a:rPr lang="zh-CN" altLang="en-US" sz="1400" b="0" dirty="0">
                          <a:latin typeface="微软雅黑" pitchFamily="34" charset="-122"/>
                          <a:ea typeface="微软雅黑" pitchFamily="34" charset="-122"/>
                        </a:rPr>
                        <a:t>自律</a:t>
                      </a:r>
                    </a:p>
                  </a:txBody>
                  <a:tcPr/>
                </a:tc>
                <a:tc>
                  <a:txBody>
                    <a:bodyPr/>
                    <a:lstStyle/>
                    <a:p>
                      <a:pPr algn="ctr">
                        <a:lnSpc>
                          <a:spcPct val="150000"/>
                        </a:lnSpc>
                      </a:pPr>
                      <a:r>
                        <a:rPr lang="zh-CN" altLang="en-US" sz="1400" b="0" dirty="0">
                          <a:latin typeface="微软雅黑" pitchFamily="34" charset="-122"/>
                          <a:ea typeface="微软雅黑" pitchFamily="34" charset="-122"/>
                        </a:rPr>
                        <a:t>自信心</a:t>
                      </a:r>
                    </a:p>
                  </a:txBody>
                  <a:tcPr/>
                </a:tc>
                <a:tc>
                  <a:txBody>
                    <a:bodyPr/>
                    <a:lstStyle/>
                    <a:p>
                      <a:pPr algn="ctr">
                        <a:lnSpc>
                          <a:spcPct val="150000"/>
                        </a:lnSpc>
                      </a:pPr>
                      <a:r>
                        <a:rPr lang="zh-CN" altLang="en-US" sz="1400" b="0" dirty="0">
                          <a:latin typeface="微软雅黑" pitchFamily="34" charset="-122"/>
                          <a:ea typeface="微软雅黑" pitchFamily="34" charset="-122"/>
                        </a:rPr>
                        <a:t>良心</a:t>
                      </a:r>
                    </a:p>
                  </a:txBody>
                  <a:tcPr/>
                </a:tc>
                <a:tc>
                  <a:txBody>
                    <a:bodyPr/>
                    <a:lstStyle/>
                    <a:p>
                      <a:pPr algn="ctr">
                        <a:lnSpc>
                          <a:spcPct val="150000"/>
                        </a:lnSpc>
                      </a:pPr>
                      <a:r>
                        <a:rPr lang="zh-CN" altLang="en-US" sz="1400" b="0" dirty="0">
                          <a:latin typeface="微软雅黑" pitchFamily="34" charset="-122"/>
                          <a:ea typeface="微软雅黑" pitchFamily="34" charset="-122"/>
                        </a:rPr>
                        <a:t>激情</a:t>
                      </a:r>
                    </a:p>
                  </a:txBody>
                  <a:tcPr/>
                </a:tc>
                <a:tc>
                  <a:txBody>
                    <a:bodyPr/>
                    <a:lstStyle/>
                    <a:p>
                      <a:pPr algn="ctr">
                        <a:lnSpc>
                          <a:spcPct val="150000"/>
                        </a:lnSpc>
                      </a:pPr>
                      <a:r>
                        <a:rPr lang="zh-CN" altLang="en-US" sz="1400" b="0" dirty="0">
                          <a:latin typeface="微软雅黑" pitchFamily="34" charset="-122"/>
                          <a:ea typeface="微软雅黑" pitchFamily="34" charset="-122"/>
                        </a:rPr>
                        <a:t>自然</a:t>
                      </a:r>
                    </a:p>
                  </a:txBody>
                  <a:tcPr/>
                </a:tc>
                <a:tc>
                  <a:txBody>
                    <a:bodyPr/>
                    <a:lstStyle/>
                    <a:p>
                      <a:pPr algn="ctr">
                        <a:lnSpc>
                          <a:spcPct val="150000"/>
                        </a:lnSpc>
                      </a:pPr>
                      <a:r>
                        <a:rPr lang="zh-CN" altLang="en-US" sz="1400" b="0" dirty="0">
                          <a:latin typeface="微软雅黑" pitchFamily="34" charset="-122"/>
                          <a:ea typeface="微软雅黑" pitchFamily="34" charset="-122"/>
                        </a:rPr>
                        <a:t>目标</a:t>
                      </a:r>
                    </a:p>
                  </a:txBody>
                  <a:tcPr/>
                </a:tc>
                <a:tc>
                  <a:txBody>
                    <a:bodyPr/>
                    <a:lstStyle/>
                    <a:p>
                      <a:pPr algn="ctr">
                        <a:lnSpc>
                          <a:spcPct val="150000"/>
                        </a:lnSpc>
                      </a:pPr>
                      <a:r>
                        <a:rPr lang="zh-CN" altLang="en-US" sz="1400" b="0" dirty="0">
                          <a:latin typeface="微软雅黑" pitchFamily="34" charset="-122"/>
                          <a:ea typeface="微软雅黑" pitchFamily="34" charset="-122"/>
                        </a:rPr>
                        <a:t>幸福</a:t>
                      </a:r>
                    </a:p>
                  </a:txBody>
                  <a:tcPr/>
                </a:tc>
                <a:tc>
                  <a:txBody>
                    <a:bodyPr/>
                    <a:lstStyle/>
                    <a:p>
                      <a:pPr algn="ctr">
                        <a:lnSpc>
                          <a:spcPct val="150000"/>
                        </a:lnSpc>
                      </a:pPr>
                      <a:r>
                        <a:rPr lang="zh-CN" altLang="en-US" sz="1400" b="0" dirty="0">
                          <a:latin typeface="微软雅黑" pitchFamily="34" charset="-122"/>
                          <a:ea typeface="微软雅黑" pitchFamily="34" charset="-122"/>
                        </a:rPr>
                        <a:t>爱</a:t>
                      </a:r>
                    </a:p>
                  </a:txBody>
                  <a:tcPr/>
                </a:tc>
                <a:tc>
                  <a:txBody>
                    <a:bodyPr/>
                    <a:lstStyle/>
                    <a:p>
                      <a:pPr algn="ctr">
                        <a:lnSpc>
                          <a:spcPct val="150000"/>
                        </a:lnSpc>
                      </a:pPr>
                      <a:r>
                        <a:rPr lang="zh-CN" altLang="en-US" sz="1400" b="0" dirty="0">
                          <a:latin typeface="微软雅黑" pitchFamily="34" charset="-122"/>
                          <a:ea typeface="微软雅黑" pitchFamily="34" charset="-122"/>
                        </a:rPr>
                        <a:t>自由</a:t>
                      </a:r>
                    </a:p>
                  </a:txBody>
                  <a:tcPr/>
                </a:tc>
                <a:extLst>
                  <a:ext uri="{0D108BD9-81ED-4DB2-BD59-A6C34878D82A}">
                    <a16:rowId xmlns="" xmlns:a16="http://schemas.microsoft.com/office/drawing/2014/main" val="10000"/>
                  </a:ext>
                </a:extLst>
              </a:tr>
              <a:tr h="360007">
                <a:tc>
                  <a:txBody>
                    <a:bodyPr/>
                    <a:lstStyle/>
                    <a:p>
                      <a:pPr algn="ctr">
                        <a:lnSpc>
                          <a:spcPct val="150000"/>
                        </a:lnSpc>
                      </a:pPr>
                      <a:r>
                        <a:rPr lang="zh-CN" altLang="en-US" sz="1400" b="0" dirty="0">
                          <a:latin typeface="微软雅黑" pitchFamily="34" charset="-122"/>
                          <a:ea typeface="微软雅黑" pitchFamily="34" charset="-122"/>
                        </a:rPr>
                        <a:t>施舍</a:t>
                      </a:r>
                    </a:p>
                  </a:txBody>
                  <a:tcPr/>
                </a:tc>
                <a:tc>
                  <a:txBody>
                    <a:bodyPr/>
                    <a:lstStyle/>
                    <a:p>
                      <a:pPr algn="ctr">
                        <a:lnSpc>
                          <a:spcPct val="150000"/>
                        </a:lnSpc>
                      </a:pPr>
                      <a:r>
                        <a:rPr lang="zh-CN" altLang="en-US" sz="1400" b="0" dirty="0">
                          <a:latin typeface="微软雅黑" pitchFamily="34" charset="-122"/>
                          <a:ea typeface="微软雅黑" pitchFamily="34" charset="-122"/>
                        </a:rPr>
                        <a:t>权威</a:t>
                      </a:r>
                    </a:p>
                  </a:txBody>
                  <a:tcPr/>
                </a:tc>
                <a:tc>
                  <a:txBody>
                    <a:bodyPr/>
                    <a:lstStyle/>
                    <a:p>
                      <a:pPr algn="ctr">
                        <a:lnSpc>
                          <a:spcPct val="150000"/>
                        </a:lnSpc>
                      </a:pPr>
                      <a:r>
                        <a:rPr lang="zh-CN" altLang="en-US" sz="1400" b="0" dirty="0">
                          <a:latin typeface="微软雅黑" pitchFamily="34" charset="-122"/>
                          <a:ea typeface="微软雅黑" pitchFamily="34" charset="-122"/>
                        </a:rPr>
                        <a:t>安全感</a:t>
                      </a:r>
                    </a:p>
                  </a:txBody>
                  <a:tcPr/>
                </a:tc>
                <a:tc>
                  <a:txBody>
                    <a:bodyPr/>
                    <a:lstStyle/>
                    <a:p>
                      <a:pPr algn="ctr">
                        <a:lnSpc>
                          <a:spcPct val="150000"/>
                        </a:lnSpc>
                      </a:pPr>
                      <a:r>
                        <a:rPr lang="zh-CN" altLang="en-US" sz="1400" b="0" dirty="0">
                          <a:latin typeface="微软雅黑" pitchFamily="34" charset="-122"/>
                          <a:ea typeface="微软雅黑" pitchFamily="34" charset="-122"/>
                        </a:rPr>
                        <a:t>归属感</a:t>
                      </a:r>
                    </a:p>
                  </a:txBody>
                  <a:tcPr/>
                </a:tc>
                <a:tc>
                  <a:txBody>
                    <a:bodyPr/>
                    <a:lstStyle/>
                    <a:p>
                      <a:pPr algn="ctr">
                        <a:lnSpc>
                          <a:spcPct val="150000"/>
                        </a:lnSpc>
                      </a:pPr>
                      <a:r>
                        <a:rPr lang="zh-CN" altLang="en-US" sz="1400" b="0" dirty="0">
                          <a:latin typeface="微软雅黑" pitchFamily="34" charset="-122"/>
                          <a:ea typeface="微软雅黑" pitchFamily="34" charset="-122"/>
                        </a:rPr>
                        <a:t>责任</a:t>
                      </a:r>
                    </a:p>
                  </a:txBody>
                  <a:tcPr/>
                </a:tc>
                <a:tc>
                  <a:txBody>
                    <a:bodyPr/>
                    <a:lstStyle/>
                    <a:p>
                      <a:pPr algn="ctr">
                        <a:lnSpc>
                          <a:spcPct val="150000"/>
                        </a:lnSpc>
                      </a:pPr>
                      <a:r>
                        <a:rPr lang="zh-CN" altLang="en-US" sz="1400" b="0" dirty="0">
                          <a:latin typeface="微软雅黑" pitchFamily="34" charset="-122"/>
                          <a:ea typeface="微软雅黑" pitchFamily="34" charset="-122"/>
                        </a:rPr>
                        <a:t>勇气</a:t>
                      </a:r>
                    </a:p>
                  </a:txBody>
                  <a:tcPr/>
                </a:tc>
                <a:tc>
                  <a:txBody>
                    <a:bodyPr/>
                    <a:lstStyle/>
                    <a:p>
                      <a:pPr algn="ctr">
                        <a:lnSpc>
                          <a:spcPct val="150000"/>
                        </a:lnSpc>
                      </a:pPr>
                      <a:r>
                        <a:rPr lang="zh-CN" altLang="en-US" sz="1400" b="0" dirty="0">
                          <a:latin typeface="微软雅黑" pitchFamily="34" charset="-122"/>
                          <a:ea typeface="微软雅黑" pitchFamily="34" charset="-122"/>
                        </a:rPr>
                        <a:t>节俭</a:t>
                      </a:r>
                    </a:p>
                  </a:txBody>
                  <a:tcPr/>
                </a:tc>
                <a:tc>
                  <a:txBody>
                    <a:bodyPr/>
                    <a:lstStyle/>
                    <a:p>
                      <a:pPr algn="ctr">
                        <a:lnSpc>
                          <a:spcPct val="150000"/>
                        </a:lnSpc>
                      </a:pPr>
                      <a:r>
                        <a:rPr lang="zh-CN" altLang="en-US" sz="1400" b="0" dirty="0">
                          <a:latin typeface="微软雅黑" pitchFamily="34" charset="-122"/>
                          <a:ea typeface="微软雅黑" pitchFamily="34" charset="-122"/>
                        </a:rPr>
                        <a:t>赞美</a:t>
                      </a:r>
                    </a:p>
                  </a:txBody>
                  <a:tcPr/>
                </a:tc>
                <a:tc>
                  <a:txBody>
                    <a:bodyPr/>
                    <a:lstStyle/>
                    <a:p>
                      <a:pPr algn="ctr">
                        <a:lnSpc>
                          <a:spcPct val="150000"/>
                        </a:lnSpc>
                      </a:pPr>
                      <a:r>
                        <a:rPr lang="zh-CN" altLang="en-US" sz="1400" b="0" dirty="0">
                          <a:latin typeface="微软雅黑" pitchFamily="34" charset="-122"/>
                          <a:ea typeface="微软雅黑" pitchFamily="34" charset="-122"/>
                        </a:rPr>
                        <a:t>求知欲</a:t>
                      </a:r>
                    </a:p>
                  </a:txBody>
                  <a:tcPr/>
                </a:tc>
                <a:tc>
                  <a:txBody>
                    <a:bodyPr/>
                    <a:lstStyle/>
                    <a:p>
                      <a:pPr algn="ctr">
                        <a:lnSpc>
                          <a:spcPct val="150000"/>
                        </a:lnSpc>
                      </a:pPr>
                      <a:r>
                        <a:rPr lang="zh-CN" altLang="en-US" sz="1400" b="0" dirty="0">
                          <a:latin typeface="微软雅黑" pitchFamily="34" charset="-122"/>
                          <a:ea typeface="微软雅黑" pitchFamily="34" charset="-122"/>
                        </a:rPr>
                        <a:t>信任</a:t>
                      </a:r>
                    </a:p>
                  </a:txBody>
                  <a:tcPr/>
                </a:tc>
                <a:extLst>
                  <a:ext uri="{0D108BD9-81ED-4DB2-BD59-A6C34878D82A}">
                    <a16:rowId xmlns="" xmlns:a16="http://schemas.microsoft.com/office/drawing/2014/main" val="10001"/>
                  </a:ext>
                </a:extLst>
              </a:tr>
              <a:tr h="360007">
                <a:tc>
                  <a:txBody>
                    <a:bodyPr/>
                    <a:lstStyle/>
                    <a:p>
                      <a:pPr algn="ctr">
                        <a:lnSpc>
                          <a:spcPct val="150000"/>
                        </a:lnSpc>
                      </a:pPr>
                      <a:r>
                        <a:rPr lang="zh-CN" altLang="en-US" sz="1400" b="0" dirty="0">
                          <a:latin typeface="微软雅黑" pitchFamily="34" charset="-122"/>
                          <a:ea typeface="微软雅黑" pitchFamily="34" charset="-122"/>
                        </a:rPr>
                        <a:t>谦虚</a:t>
                      </a:r>
                    </a:p>
                  </a:txBody>
                  <a:tcPr/>
                </a:tc>
                <a:tc>
                  <a:txBody>
                    <a:bodyPr/>
                    <a:lstStyle/>
                    <a:p>
                      <a:pPr algn="ctr">
                        <a:lnSpc>
                          <a:spcPct val="150000"/>
                        </a:lnSpc>
                      </a:pPr>
                      <a:r>
                        <a:rPr lang="zh-CN" altLang="en-US" sz="1400" b="0" dirty="0">
                          <a:latin typeface="微软雅黑" pitchFamily="34" charset="-122"/>
                          <a:ea typeface="微软雅黑" pitchFamily="34" charset="-122"/>
                        </a:rPr>
                        <a:t>和谐</a:t>
                      </a:r>
                    </a:p>
                  </a:txBody>
                  <a:tcPr/>
                </a:tc>
                <a:tc>
                  <a:txBody>
                    <a:bodyPr/>
                    <a:lstStyle/>
                    <a:p>
                      <a:pPr algn="ctr">
                        <a:lnSpc>
                          <a:spcPct val="150000"/>
                        </a:lnSpc>
                      </a:pPr>
                      <a:r>
                        <a:rPr lang="zh-CN" altLang="en-US" sz="1400" b="0" dirty="0">
                          <a:latin typeface="微软雅黑" pitchFamily="34" charset="-122"/>
                          <a:ea typeface="微软雅黑" pitchFamily="34" charset="-122"/>
                        </a:rPr>
                        <a:t>胜任力</a:t>
                      </a: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完美</a:t>
                      </a:r>
                    </a:p>
                  </a:txBody>
                  <a:tcPr/>
                </a:tc>
                <a:tc>
                  <a:txBody>
                    <a:bodyPr/>
                    <a:lstStyle/>
                    <a:p>
                      <a:pPr algn="ctr">
                        <a:lnSpc>
                          <a:spcPct val="150000"/>
                        </a:lnSpc>
                      </a:pPr>
                      <a:r>
                        <a:rPr lang="zh-CN" altLang="en-US" sz="1400" b="0" dirty="0">
                          <a:latin typeface="微软雅黑" pitchFamily="34" charset="-122"/>
                          <a:ea typeface="微软雅黑" pitchFamily="34" charset="-122"/>
                        </a:rPr>
                        <a:t>权威</a:t>
                      </a:r>
                    </a:p>
                  </a:txBody>
                  <a:tcPr/>
                </a:tc>
                <a:tc>
                  <a:txBody>
                    <a:bodyPr/>
                    <a:lstStyle/>
                    <a:p>
                      <a:pPr algn="ctr">
                        <a:lnSpc>
                          <a:spcPct val="150000"/>
                        </a:lnSpc>
                      </a:pPr>
                      <a:r>
                        <a:rPr lang="zh-CN" altLang="en-US" sz="1400" b="0" dirty="0">
                          <a:latin typeface="微软雅黑" pitchFamily="34" charset="-122"/>
                          <a:ea typeface="微软雅黑" pitchFamily="34" charset="-122"/>
                        </a:rPr>
                        <a:t>幽默</a:t>
                      </a:r>
                    </a:p>
                  </a:txBody>
                  <a:tcPr/>
                </a:tc>
                <a:tc>
                  <a:txBody>
                    <a:bodyPr/>
                    <a:lstStyle/>
                    <a:p>
                      <a:pPr algn="ctr">
                        <a:lnSpc>
                          <a:spcPct val="150000"/>
                        </a:lnSpc>
                      </a:pPr>
                      <a:r>
                        <a:rPr lang="zh-CN" altLang="en-US" sz="1400" b="0" dirty="0">
                          <a:latin typeface="微软雅黑" pitchFamily="34" charset="-122"/>
                          <a:ea typeface="微软雅黑" pitchFamily="34" charset="-122"/>
                        </a:rPr>
                        <a:t>平等</a:t>
                      </a:r>
                    </a:p>
                  </a:txBody>
                  <a:tcPr/>
                </a:tc>
                <a:tc>
                  <a:txBody>
                    <a:bodyPr/>
                    <a:lstStyle/>
                    <a:p>
                      <a:pPr algn="ctr">
                        <a:lnSpc>
                          <a:spcPct val="150000"/>
                        </a:lnSpc>
                      </a:pPr>
                      <a:r>
                        <a:rPr lang="zh-CN" altLang="en-US" sz="1400" b="0" dirty="0">
                          <a:latin typeface="微软雅黑" pitchFamily="34" charset="-122"/>
                          <a:ea typeface="微软雅黑" pitchFamily="34" charset="-122"/>
                        </a:rPr>
                        <a:t>正直</a:t>
                      </a:r>
                    </a:p>
                  </a:txBody>
                  <a:tcPr/>
                </a:tc>
                <a:tc>
                  <a:txBody>
                    <a:bodyPr/>
                    <a:lstStyle/>
                    <a:p>
                      <a:pPr algn="ctr">
                        <a:lnSpc>
                          <a:spcPct val="150000"/>
                        </a:lnSpc>
                      </a:pPr>
                      <a:r>
                        <a:rPr lang="zh-CN" altLang="en-US" sz="1400" b="0" dirty="0">
                          <a:latin typeface="微软雅黑" pitchFamily="34" charset="-122"/>
                          <a:ea typeface="微软雅黑" pitchFamily="34" charset="-122"/>
                        </a:rPr>
                        <a:t>挑战</a:t>
                      </a:r>
                    </a:p>
                  </a:txBody>
                  <a:tcPr/>
                </a:tc>
                <a:tc>
                  <a:txBody>
                    <a:bodyPr/>
                    <a:lstStyle/>
                    <a:p>
                      <a:pPr algn="ctr">
                        <a:lnSpc>
                          <a:spcPct val="150000"/>
                        </a:lnSpc>
                      </a:pPr>
                      <a:r>
                        <a:rPr lang="zh-CN" altLang="en-US" sz="1400" b="0" dirty="0">
                          <a:latin typeface="微软雅黑" pitchFamily="34" charset="-122"/>
                          <a:ea typeface="微软雅黑" pitchFamily="34" charset="-122"/>
                        </a:rPr>
                        <a:t>友谊</a:t>
                      </a:r>
                    </a:p>
                  </a:txBody>
                  <a:tcPr/>
                </a:tc>
                <a:extLst>
                  <a:ext uri="{0D108BD9-81ED-4DB2-BD59-A6C34878D82A}">
                    <a16:rowId xmlns="" xmlns:a16="http://schemas.microsoft.com/office/drawing/2014/main" val="10002"/>
                  </a:ext>
                </a:extLst>
              </a:tr>
              <a:tr h="360007">
                <a:tc>
                  <a:txBody>
                    <a:bodyPr/>
                    <a:lstStyle/>
                    <a:p>
                      <a:pPr algn="ctr">
                        <a:lnSpc>
                          <a:spcPct val="150000"/>
                        </a:lnSpc>
                      </a:pPr>
                      <a:r>
                        <a:rPr lang="zh-CN" altLang="en-US" sz="1400" b="0" dirty="0">
                          <a:latin typeface="微软雅黑" pitchFamily="34" charset="-122"/>
                          <a:ea typeface="微软雅黑" pitchFamily="34" charset="-122"/>
                        </a:rPr>
                        <a:t>快乐</a:t>
                      </a:r>
                    </a:p>
                  </a:txBody>
                  <a:tcPr/>
                </a:tc>
                <a:tc>
                  <a:txBody>
                    <a:bodyPr/>
                    <a:lstStyle/>
                    <a:p>
                      <a:pPr algn="ctr">
                        <a:lnSpc>
                          <a:spcPct val="150000"/>
                        </a:lnSpc>
                      </a:pPr>
                      <a:r>
                        <a:rPr lang="zh-CN" altLang="en-US" sz="1400" b="0" dirty="0">
                          <a:latin typeface="微软雅黑" pitchFamily="34" charset="-122"/>
                          <a:ea typeface="微软雅黑" pitchFamily="34" charset="-122"/>
                        </a:rPr>
                        <a:t>同情</a:t>
                      </a:r>
                    </a:p>
                  </a:txBody>
                  <a:tcPr/>
                </a:tc>
                <a:tc>
                  <a:txBody>
                    <a:bodyPr/>
                    <a:lstStyle/>
                    <a:p>
                      <a:pPr algn="ctr">
                        <a:lnSpc>
                          <a:spcPct val="150000"/>
                        </a:lnSpc>
                      </a:pPr>
                      <a:r>
                        <a:rPr lang="zh-CN" altLang="en-US" sz="1400" b="0" dirty="0">
                          <a:latin typeface="微软雅黑" pitchFamily="34" charset="-122"/>
                          <a:ea typeface="微软雅黑" pitchFamily="34" charset="-122"/>
                        </a:rPr>
                        <a:t>贡献</a:t>
                      </a:r>
                    </a:p>
                  </a:txBody>
                  <a:tcPr/>
                </a:tc>
                <a:tc>
                  <a:txBody>
                    <a:bodyPr/>
                    <a:lstStyle/>
                    <a:p>
                      <a:pPr algn="ctr">
                        <a:lnSpc>
                          <a:spcPct val="150000"/>
                        </a:lnSpc>
                      </a:pPr>
                      <a:r>
                        <a:rPr lang="zh-CN" altLang="en-US" sz="1400" b="0" dirty="0">
                          <a:latin typeface="微软雅黑" pitchFamily="34" charset="-122"/>
                          <a:ea typeface="微软雅黑" pitchFamily="34" charset="-122"/>
                        </a:rPr>
                        <a:t>诚实</a:t>
                      </a:r>
                    </a:p>
                  </a:txBody>
                  <a:tcPr/>
                </a:tc>
                <a:tc>
                  <a:txBody>
                    <a:bodyPr/>
                    <a:lstStyle/>
                    <a:p>
                      <a:pPr algn="ctr">
                        <a:lnSpc>
                          <a:spcPct val="150000"/>
                        </a:lnSpc>
                      </a:pPr>
                      <a:r>
                        <a:rPr lang="zh-CN" altLang="en-US" sz="1400" b="0" dirty="0">
                          <a:latin typeface="微软雅黑" pitchFamily="34" charset="-122"/>
                          <a:ea typeface="微软雅黑" pitchFamily="34" charset="-122"/>
                        </a:rPr>
                        <a:t>尊重</a:t>
                      </a:r>
                    </a:p>
                  </a:txBody>
                  <a:tcPr/>
                </a:tc>
                <a:tc>
                  <a:txBody>
                    <a:bodyPr/>
                    <a:lstStyle/>
                    <a:p>
                      <a:pPr algn="ctr">
                        <a:lnSpc>
                          <a:spcPct val="150000"/>
                        </a:lnSpc>
                      </a:pPr>
                      <a:r>
                        <a:rPr lang="zh-CN" altLang="en-US" sz="1400" b="0" dirty="0">
                          <a:latin typeface="微软雅黑" pitchFamily="34" charset="-122"/>
                          <a:ea typeface="微软雅黑" pitchFamily="34" charset="-122"/>
                        </a:rPr>
                        <a:t>健康</a:t>
                      </a:r>
                    </a:p>
                  </a:txBody>
                  <a:tcPr/>
                </a:tc>
                <a:tc>
                  <a:txBody>
                    <a:bodyPr/>
                    <a:lstStyle/>
                    <a:p>
                      <a:pPr algn="ctr">
                        <a:lnSpc>
                          <a:spcPct val="150000"/>
                        </a:lnSpc>
                      </a:pPr>
                      <a:r>
                        <a:rPr lang="zh-CN" altLang="en-US" sz="1400" b="0" dirty="0">
                          <a:latin typeface="微软雅黑" pitchFamily="34" charset="-122"/>
                          <a:ea typeface="微软雅黑" pitchFamily="34" charset="-122"/>
                        </a:rPr>
                        <a:t>成功</a:t>
                      </a:r>
                    </a:p>
                  </a:txBody>
                  <a:tcPr/>
                </a:tc>
                <a:tc>
                  <a:txBody>
                    <a:bodyPr/>
                    <a:lstStyle/>
                    <a:p>
                      <a:pPr algn="ctr">
                        <a:lnSpc>
                          <a:spcPct val="150000"/>
                        </a:lnSpc>
                      </a:pPr>
                      <a:r>
                        <a:rPr lang="zh-CN" altLang="en-US" sz="1400" b="0" dirty="0">
                          <a:latin typeface="微软雅黑" pitchFamily="34" charset="-122"/>
                          <a:ea typeface="微软雅黑" pitchFamily="34" charset="-122"/>
                        </a:rPr>
                        <a:t>理性</a:t>
                      </a:r>
                    </a:p>
                  </a:txBody>
                  <a:tcPr/>
                </a:tc>
                <a:tc>
                  <a:txBody>
                    <a:bodyPr/>
                    <a:lstStyle/>
                    <a:p>
                      <a:pPr algn="ctr">
                        <a:lnSpc>
                          <a:spcPct val="150000"/>
                        </a:lnSpc>
                      </a:pPr>
                      <a:r>
                        <a:rPr lang="zh-CN" altLang="en-US" sz="1400" b="0" dirty="0">
                          <a:latin typeface="微软雅黑" pitchFamily="34" charset="-122"/>
                          <a:ea typeface="微软雅黑" pitchFamily="34" charset="-122"/>
                        </a:rPr>
                        <a:t>知识</a:t>
                      </a:r>
                    </a:p>
                  </a:txBody>
                  <a:tcPr/>
                </a:tc>
                <a:tc>
                  <a:txBody>
                    <a:bodyPr/>
                    <a:lstStyle/>
                    <a:p>
                      <a:pPr algn="ctr">
                        <a:lnSpc>
                          <a:spcPct val="150000"/>
                        </a:lnSpc>
                      </a:pPr>
                      <a:r>
                        <a:rPr lang="zh-CN" altLang="en-US" sz="1400" b="0" dirty="0">
                          <a:latin typeface="微软雅黑" pitchFamily="34" charset="-122"/>
                          <a:ea typeface="微软雅黑" pitchFamily="34" charset="-122"/>
                        </a:rPr>
                        <a:t>创造</a:t>
                      </a:r>
                    </a:p>
                  </a:txBody>
                  <a:tcPr/>
                </a:tc>
                <a:extLst>
                  <a:ext uri="{0D108BD9-81ED-4DB2-BD59-A6C34878D82A}">
                    <a16:rowId xmlns="" xmlns:a16="http://schemas.microsoft.com/office/drawing/2014/main" val="10003"/>
                  </a:ext>
                </a:extLst>
              </a:tr>
              <a:tr h="360007">
                <a:tc>
                  <a:txBody>
                    <a:bodyPr/>
                    <a:lstStyle/>
                    <a:p>
                      <a:pPr algn="ctr">
                        <a:lnSpc>
                          <a:spcPct val="150000"/>
                        </a:lnSpc>
                      </a:pPr>
                      <a:r>
                        <a:rPr lang="zh-CN" altLang="en-US" sz="1400" b="0" dirty="0">
                          <a:latin typeface="微软雅黑" pitchFamily="34" charset="-122"/>
                          <a:ea typeface="微软雅黑" pitchFamily="34" charset="-122"/>
                        </a:rPr>
                        <a:t>忍让</a:t>
                      </a:r>
                    </a:p>
                  </a:txBody>
                  <a:tcPr/>
                </a:tc>
                <a:tc>
                  <a:txBody>
                    <a:bodyPr/>
                    <a:lstStyle/>
                    <a:p>
                      <a:pPr algn="ctr">
                        <a:lnSpc>
                          <a:spcPct val="150000"/>
                        </a:lnSpc>
                      </a:pPr>
                      <a:r>
                        <a:rPr lang="zh-CN" altLang="en-US" sz="1400" b="0" dirty="0">
                          <a:latin typeface="微软雅黑" pitchFamily="34" charset="-122"/>
                          <a:ea typeface="微软雅黑" pitchFamily="34" charset="-122"/>
                        </a:rPr>
                        <a:t>财富</a:t>
                      </a:r>
                    </a:p>
                  </a:txBody>
                  <a:tcPr/>
                </a:tc>
                <a:tc>
                  <a:txBody>
                    <a:bodyPr/>
                    <a:lstStyle/>
                    <a:p>
                      <a:pPr algn="ctr">
                        <a:lnSpc>
                          <a:spcPct val="150000"/>
                        </a:lnSpc>
                      </a:pPr>
                      <a:r>
                        <a:rPr lang="zh-CN" altLang="en-US" sz="1400" b="0" dirty="0">
                          <a:latin typeface="微软雅黑" pitchFamily="34" charset="-122"/>
                          <a:ea typeface="微软雅黑" pitchFamily="34" charset="-122"/>
                        </a:rPr>
                        <a:t>真理</a:t>
                      </a:r>
                    </a:p>
                  </a:txBody>
                  <a:tcPr/>
                </a:tc>
                <a:tc>
                  <a:txBody>
                    <a:bodyPr/>
                    <a:lstStyle/>
                    <a:p>
                      <a:pPr algn="ctr">
                        <a:lnSpc>
                          <a:spcPct val="150000"/>
                        </a:lnSpc>
                      </a:pPr>
                      <a:r>
                        <a:rPr lang="zh-CN" altLang="en-US" sz="1400" b="0" dirty="0">
                          <a:latin typeface="微软雅黑" pitchFamily="34" charset="-122"/>
                          <a:ea typeface="微软雅黑" pitchFamily="34" charset="-122"/>
                        </a:rPr>
                        <a:t>智慧</a:t>
                      </a:r>
                    </a:p>
                  </a:txBody>
                  <a:tcPr/>
                </a:tc>
                <a:tc>
                  <a:txBody>
                    <a:bodyPr/>
                    <a:lstStyle/>
                    <a:p>
                      <a:pPr algn="ctr">
                        <a:lnSpc>
                          <a:spcPct val="150000"/>
                        </a:lnSpc>
                      </a:pPr>
                      <a:r>
                        <a:rPr lang="zh-CN" altLang="en-US" sz="1400" b="0" dirty="0">
                          <a:latin typeface="微软雅黑" pitchFamily="34" charset="-122"/>
                          <a:ea typeface="微软雅黑" pitchFamily="34" charset="-122"/>
                        </a:rPr>
                        <a:t>公平</a:t>
                      </a:r>
                    </a:p>
                  </a:txBody>
                  <a:tcPr/>
                </a:tc>
                <a:tc>
                  <a:txBody>
                    <a:bodyPr/>
                    <a:lstStyle/>
                    <a:p>
                      <a:pPr algn="ctr">
                        <a:lnSpc>
                          <a:spcPct val="150000"/>
                        </a:lnSpc>
                      </a:pPr>
                      <a:r>
                        <a:rPr lang="zh-CN" altLang="en-US" sz="1400" b="0" dirty="0">
                          <a:latin typeface="微软雅黑" pitchFamily="34" charset="-122"/>
                          <a:ea typeface="微软雅黑" pitchFamily="34" charset="-122"/>
                        </a:rPr>
                        <a:t>改变</a:t>
                      </a:r>
                    </a:p>
                  </a:txBody>
                  <a:tcPr/>
                </a:tc>
                <a:tc>
                  <a:txBody>
                    <a:bodyPr/>
                    <a:lstStyle/>
                    <a:p>
                      <a:pPr algn="ctr">
                        <a:lnSpc>
                          <a:spcPct val="150000"/>
                        </a:lnSpc>
                      </a:pPr>
                      <a:r>
                        <a:rPr lang="zh-CN" altLang="en-US" sz="1400" b="0" dirty="0">
                          <a:latin typeface="微软雅黑" pitchFamily="34" charset="-122"/>
                          <a:ea typeface="微软雅黑" pitchFamily="34" charset="-122"/>
                        </a:rPr>
                        <a:t>美丽</a:t>
                      </a:r>
                    </a:p>
                  </a:txBody>
                  <a:tcPr/>
                </a:tc>
                <a:tc>
                  <a:txBody>
                    <a:bodyPr/>
                    <a:lstStyle/>
                    <a:p>
                      <a:pPr algn="ctr">
                        <a:lnSpc>
                          <a:spcPct val="150000"/>
                        </a:lnSpc>
                      </a:pPr>
                      <a:r>
                        <a:rPr lang="zh-CN" altLang="en-US" sz="1400" b="0" dirty="0">
                          <a:latin typeface="微软雅黑" pitchFamily="34" charset="-122"/>
                          <a:ea typeface="微软雅黑" pitchFamily="34" charset="-122"/>
                        </a:rPr>
                        <a:t>舒适</a:t>
                      </a: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影响力</a:t>
                      </a:r>
                    </a:p>
                  </a:txBody>
                  <a:tcPr/>
                </a:tc>
                <a:tc>
                  <a:txBody>
                    <a:bodyPr/>
                    <a:lstStyle/>
                    <a:p>
                      <a:pPr algn="ctr">
                        <a:lnSpc>
                          <a:spcPct val="150000"/>
                        </a:lnSpc>
                      </a:pPr>
                      <a:r>
                        <a:rPr lang="zh-CN" altLang="en-US" sz="1400" b="0" dirty="0">
                          <a:latin typeface="微软雅黑" pitchFamily="34" charset="-122"/>
                          <a:ea typeface="微软雅黑" pitchFamily="34" charset="-122"/>
                        </a:rPr>
                        <a:t>道德</a:t>
                      </a:r>
                    </a:p>
                  </a:txBody>
                  <a:tcPr/>
                </a:tc>
                <a:extLst>
                  <a:ext uri="{0D108BD9-81ED-4DB2-BD59-A6C34878D82A}">
                    <a16:rowId xmlns="" xmlns:a16="http://schemas.microsoft.com/office/drawing/2014/main" val="10004"/>
                  </a:ext>
                </a:extLst>
              </a:tr>
              <a:tr h="360007">
                <a:tc>
                  <a:txBody>
                    <a:bodyPr/>
                    <a:lstStyle/>
                    <a:p>
                      <a:pPr algn="ctr">
                        <a:lnSpc>
                          <a:spcPct val="150000"/>
                        </a:lnSpc>
                      </a:pPr>
                      <a:r>
                        <a:rPr lang="zh-CN" altLang="en-US" sz="1400" b="0" dirty="0">
                          <a:latin typeface="微软雅黑" pitchFamily="34" charset="-122"/>
                          <a:ea typeface="微软雅黑" pitchFamily="34" charset="-122"/>
                        </a:rPr>
                        <a:t>理解</a:t>
                      </a:r>
                    </a:p>
                  </a:txBody>
                  <a:tcPr/>
                </a:tc>
                <a:tc>
                  <a:txBody>
                    <a:bodyPr/>
                    <a:lstStyle/>
                    <a:p>
                      <a:pPr algn="ctr">
                        <a:lnSpc>
                          <a:spcPct val="150000"/>
                        </a:lnSpc>
                      </a:pPr>
                      <a:r>
                        <a:rPr lang="zh-CN" altLang="en-US" sz="1400" b="0" dirty="0">
                          <a:latin typeface="微软雅黑" pitchFamily="34" charset="-122"/>
                          <a:ea typeface="微软雅黑" pitchFamily="34" charset="-122"/>
                        </a:rPr>
                        <a:t>被认可</a:t>
                      </a:r>
                    </a:p>
                  </a:txBody>
                  <a:tcPr/>
                </a:tc>
                <a:tc>
                  <a:txBody>
                    <a:bodyPr/>
                    <a:lstStyle/>
                    <a:p>
                      <a:pPr algn="ctr">
                        <a:lnSpc>
                          <a:spcPct val="150000"/>
                        </a:lnSpc>
                      </a:pPr>
                      <a:r>
                        <a:rPr lang="zh-CN" altLang="en-US" sz="1400" b="0" dirty="0">
                          <a:latin typeface="微软雅黑" pitchFamily="34" charset="-122"/>
                          <a:ea typeface="微软雅黑" pitchFamily="34" charset="-122"/>
                        </a:rPr>
                        <a:t>家庭</a:t>
                      </a:r>
                    </a:p>
                  </a:txBody>
                  <a:tcPr/>
                </a:tc>
                <a:tc>
                  <a:txBody>
                    <a:bodyPr/>
                    <a:lstStyle/>
                    <a:p>
                      <a:pPr algn="ctr">
                        <a:lnSpc>
                          <a:spcPct val="150000"/>
                        </a:lnSpc>
                      </a:pPr>
                      <a:r>
                        <a:rPr lang="zh-CN" altLang="en-US" sz="1400" b="0" dirty="0">
                          <a:latin typeface="微软雅黑" pitchFamily="34" charset="-122"/>
                          <a:ea typeface="微软雅黑" pitchFamily="34" charset="-122"/>
                        </a:rPr>
                        <a:t>宽容</a:t>
                      </a:r>
                    </a:p>
                  </a:txBody>
                  <a:tcPr/>
                </a:tc>
                <a:tc>
                  <a:txBody>
                    <a:bodyPr/>
                    <a:lstStyle/>
                    <a:p>
                      <a:pPr algn="ctr">
                        <a:lnSpc>
                          <a:spcPct val="150000"/>
                        </a:lnSpc>
                      </a:pPr>
                      <a:r>
                        <a:rPr lang="zh-CN" altLang="en-US" sz="1400" b="0" dirty="0">
                          <a:latin typeface="微软雅黑" pitchFamily="34" charset="-122"/>
                          <a:ea typeface="微软雅黑" pitchFamily="34" charset="-122"/>
                        </a:rPr>
                        <a:t>乐观</a:t>
                      </a:r>
                    </a:p>
                  </a:txBody>
                  <a:tcPr/>
                </a:tc>
                <a:tc>
                  <a:txBody>
                    <a:bodyPr/>
                    <a:lstStyle/>
                    <a:p>
                      <a:pPr algn="ctr">
                        <a:lnSpc>
                          <a:spcPct val="150000"/>
                        </a:lnSpc>
                      </a:pPr>
                      <a:r>
                        <a:rPr lang="zh-CN" altLang="en-US" sz="1400" b="0" dirty="0">
                          <a:latin typeface="微软雅黑" pitchFamily="34" charset="-122"/>
                          <a:ea typeface="微软雅黑" pitchFamily="34" charset="-122"/>
                        </a:rPr>
                        <a:t>独立</a:t>
                      </a:r>
                    </a:p>
                  </a:txBody>
                  <a:tcPr/>
                </a:tc>
                <a:tc>
                  <a:txBody>
                    <a:bodyPr/>
                    <a:lstStyle/>
                    <a:p>
                      <a:pPr algn="ctr">
                        <a:lnSpc>
                          <a:spcPct val="150000"/>
                        </a:lnSpc>
                      </a:pPr>
                      <a:r>
                        <a:rPr lang="zh-CN" altLang="en-US" sz="1400" b="0" dirty="0">
                          <a:latin typeface="微软雅黑" pitchFamily="34" charset="-122"/>
                          <a:ea typeface="微软雅黑" pitchFamily="34" charset="-122"/>
                        </a:rPr>
                        <a:t>无私</a:t>
                      </a:r>
                    </a:p>
                  </a:txBody>
                  <a:tcPr/>
                </a:tc>
                <a:tc>
                  <a:txBody>
                    <a:bodyPr/>
                    <a:lstStyle/>
                    <a:p>
                      <a:pPr algn="ctr">
                        <a:lnSpc>
                          <a:spcPct val="150000"/>
                        </a:lnSpc>
                      </a:pPr>
                      <a:r>
                        <a:rPr lang="zh-CN" altLang="en-US" sz="1400" b="0" dirty="0">
                          <a:latin typeface="微软雅黑" pitchFamily="34" charset="-122"/>
                          <a:ea typeface="微软雅黑" pitchFamily="34" charset="-122"/>
                        </a:rPr>
                        <a:t>名誉</a:t>
                      </a:r>
                    </a:p>
                  </a:txBody>
                  <a:tcPr/>
                </a:tc>
                <a:tc>
                  <a:txBody>
                    <a:bodyPr/>
                    <a:lstStyle/>
                    <a:p>
                      <a:pPr algn="ctr">
                        <a:lnSpc>
                          <a:spcPct val="150000"/>
                        </a:lnSpc>
                      </a:pPr>
                      <a:r>
                        <a:rPr lang="zh-CN" altLang="en-US" sz="1400" b="0" dirty="0">
                          <a:latin typeface="微软雅黑" pitchFamily="34" charset="-122"/>
                          <a:ea typeface="微软雅黑" pitchFamily="34" charset="-122"/>
                        </a:rPr>
                        <a:t>关爱</a:t>
                      </a:r>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稳定</a:t>
                      </a:r>
                    </a:p>
                  </a:txBody>
                  <a:tcPr/>
                </a:tc>
                <a:extLst>
                  <a:ext uri="{0D108BD9-81ED-4DB2-BD59-A6C34878D82A}">
                    <a16:rowId xmlns="" xmlns:a16="http://schemas.microsoft.com/office/drawing/2014/main" val="10005"/>
                  </a:ext>
                </a:extLst>
              </a:tr>
              <a:tr h="476038">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endParaRPr lang="zh-CN" altLang="en-US" sz="1400" b="0" dirty="0">
                        <a:latin typeface="微软雅黑" pitchFamily="34" charset="-122"/>
                        <a:ea typeface="微软雅黑" pitchFamily="34" charset="-122"/>
                      </a:endParaRPr>
                    </a:p>
                  </a:txBody>
                  <a:tcPr/>
                </a:tc>
                <a:tc>
                  <a:txBody>
                    <a:bodyPr/>
                    <a:lstStyle/>
                    <a:p>
                      <a:pPr algn="ctr">
                        <a:lnSpc>
                          <a:spcPct val="200000"/>
                        </a:lnSpc>
                      </a:pPr>
                      <a:r>
                        <a:rPr lang="zh-CN" altLang="en-US" sz="1400" b="0" dirty="0">
                          <a:latin typeface="微软雅黑" pitchFamily="34" charset="-122"/>
                          <a:ea typeface="微软雅黑" pitchFamily="34" charset="-122"/>
                        </a:rPr>
                        <a:t>慷慨大度</a:t>
                      </a:r>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表里一致</a:t>
                      </a:r>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助人为乐</a:t>
                      </a:r>
                    </a:p>
                  </a:txBody>
                  <a:tcPr/>
                </a:tc>
                <a:tc gridSpan="2">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刺激、冒险</a:t>
                      </a:r>
                    </a:p>
                  </a:txBody>
                  <a:tcPr/>
                </a:tc>
                <a:tc hMerge="1">
                  <a:txBody>
                    <a:bodyPr/>
                    <a:lstStyle/>
                    <a:p>
                      <a:pPr marL="0" marR="0" indent="0" algn="ctr" defTabSz="914400" rtl="0" eaLnBrk="1" fontAlgn="auto" latinLnBrk="0" hangingPunct="1">
                        <a:lnSpc>
                          <a:spcPct val="200000"/>
                        </a:lnSpc>
                        <a:spcBef>
                          <a:spcPts val="0"/>
                        </a:spcBef>
                        <a:spcAft>
                          <a:spcPts val="0"/>
                        </a:spcAft>
                        <a:buClrTx/>
                        <a:buSzTx/>
                        <a:buFontTx/>
                        <a:buNone/>
                        <a:tabLst/>
                        <a:defRPr/>
                      </a:pPr>
                      <a:endParaRPr lang="zh-CN" altLang="en-US" dirty="0">
                        <a:latin typeface="微软雅黑" pitchFamily="34" charset="-122"/>
                        <a:ea typeface="微软雅黑" pitchFamily="34" charset="-122"/>
                      </a:endParaRPr>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团队合作</a:t>
                      </a:r>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人际关系</a:t>
                      </a:r>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zh-CN" altLang="en-US" sz="1400" b="0" dirty="0">
                          <a:latin typeface="微软雅黑" pitchFamily="34" charset="-122"/>
                          <a:ea typeface="微软雅黑" pitchFamily="34" charset="-122"/>
                        </a:rPr>
                        <a:t>外在形象</a:t>
                      </a:r>
                    </a:p>
                  </a:txBody>
                  <a:tcPr/>
                </a:tc>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endParaRPr lang="zh-CN" altLang="en-US" sz="1400" b="0" dirty="0">
                        <a:latin typeface="微软雅黑" pitchFamily="34" charset="-122"/>
                        <a:ea typeface="微软雅黑" pitchFamily="34" charset="-122"/>
                      </a:endParaRPr>
                    </a:p>
                  </a:txBody>
                  <a:tcPr/>
                </a:tc>
                <a:extLst>
                  <a:ext uri="{0D108BD9-81ED-4DB2-BD59-A6C34878D82A}">
                    <a16:rowId xmlns="" xmlns:a16="http://schemas.microsoft.com/office/drawing/2014/main" val="10006"/>
                  </a:ext>
                </a:extLst>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中华传统文化价值观解读</a:t>
            </a:r>
          </a:p>
        </p:txBody>
      </p:sp>
      <p:sp>
        <p:nvSpPr>
          <p:cNvPr id="4" name="TextBox 11"/>
          <p:cNvSpPr txBox="1"/>
          <p:nvPr/>
        </p:nvSpPr>
        <p:spPr>
          <a:xfrm>
            <a:off x="1000100" y="1214428"/>
            <a:ext cx="7429552" cy="396122"/>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中华传统文化的核心价值观</a:t>
            </a:r>
            <a:endParaRPr lang="en-US" altLang="zh-CN" dirty="0">
              <a:solidFill>
                <a:schemeClr val="tx1">
                  <a:lumMod val="75000"/>
                  <a:lumOff val="25000"/>
                </a:schemeClr>
              </a:solidFill>
              <a:cs typeface="+mn-ea"/>
              <a:sym typeface="+mn-lt"/>
            </a:endParaRPr>
          </a:p>
        </p:txBody>
      </p:sp>
      <p:sp>
        <p:nvSpPr>
          <p:cNvPr id="6" name="TextBox 11"/>
          <p:cNvSpPr txBox="1"/>
          <p:nvPr/>
        </p:nvSpPr>
        <p:spPr>
          <a:xfrm>
            <a:off x="1000100" y="2201950"/>
            <a:ext cx="7500990" cy="396122"/>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核心价值观产生</a:t>
            </a:r>
          </a:p>
        </p:txBody>
      </p:sp>
      <p:sp>
        <p:nvSpPr>
          <p:cNvPr id="5" name="TextBox 11"/>
          <p:cNvSpPr txBox="1"/>
          <p:nvPr/>
        </p:nvSpPr>
        <p:spPr>
          <a:xfrm>
            <a:off x="1000100" y="1806504"/>
            <a:ext cx="7500990" cy="361625"/>
          </a:xfrm>
          <a:prstGeom prst="rect">
            <a:avLst/>
          </a:prstGeom>
          <a:noFill/>
        </p:spPr>
        <p:txBody>
          <a:bodyPr wrap="square" lIns="91427" tIns="45714" rIns="91427" bIns="45714" rtlCol="0">
            <a:spAutoFit/>
          </a:bodyPr>
          <a:lstStyle/>
          <a:p>
            <a:pPr>
              <a:lnSpc>
                <a:spcPct val="125000"/>
              </a:lnSpc>
              <a:buClr>
                <a:srgbClr val="C00000"/>
              </a:buClr>
              <a:buSzPct val="80000"/>
            </a:pPr>
            <a:r>
              <a:rPr lang="zh-CN" altLang="en-US" sz="1400" dirty="0">
                <a:solidFill>
                  <a:schemeClr val="tx1">
                    <a:lumMod val="75000"/>
                    <a:lumOff val="25000"/>
                  </a:schemeClr>
                </a:solidFill>
                <a:cs typeface="+mn-ea"/>
                <a:sym typeface="+mn-lt"/>
              </a:rPr>
              <a:t>君为臣纲、父为子纲、夫为妻纲；仁义礼智信</a:t>
            </a:r>
            <a:endParaRPr lang="en-US" altLang="zh-CN" sz="1400" dirty="0">
              <a:solidFill>
                <a:schemeClr val="tx1">
                  <a:lumMod val="75000"/>
                  <a:lumOff val="25000"/>
                </a:schemeClr>
              </a:solidFill>
              <a:cs typeface="+mn-ea"/>
              <a:sym typeface="+mn-lt"/>
            </a:endParaRPr>
          </a:p>
        </p:txBody>
      </p:sp>
      <p:sp>
        <p:nvSpPr>
          <p:cNvPr id="7" name="TextBox 11"/>
          <p:cNvSpPr txBox="1"/>
          <p:nvPr/>
        </p:nvSpPr>
        <p:spPr>
          <a:xfrm>
            <a:off x="1000100" y="1549658"/>
            <a:ext cx="7429552" cy="336618"/>
          </a:xfrm>
          <a:prstGeom prst="rect">
            <a:avLst/>
          </a:prstGeom>
          <a:noFill/>
        </p:spPr>
        <p:txBody>
          <a:bodyPr wrap="square" lIns="91427" tIns="45714" rIns="91427" bIns="45714" rtlCol="0">
            <a:spAutoFit/>
          </a:bodyPr>
          <a:lstStyle/>
          <a:p>
            <a:pPr>
              <a:lnSpc>
                <a:spcPct val="125000"/>
              </a:lnSpc>
              <a:buClr>
                <a:srgbClr val="C00000"/>
              </a:buClr>
              <a:buSzPct val="80000"/>
            </a:pPr>
            <a:r>
              <a:rPr lang="zh-CN" altLang="en-US" sz="1400" dirty="0">
                <a:solidFill>
                  <a:schemeClr val="tx1">
                    <a:lumMod val="75000"/>
                    <a:lumOff val="25000"/>
                  </a:schemeClr>
                </a:solidFill>
                <a:cs typeface="+mn-ea"/>
                <a:sym typeface="+mn-lt"/>
              </a:rPr>
              <a:t>三纲五常</a:t>
            </a:r>
            <a:endParaRPr lang="en-US" altLang="zh-CN" sz="1400" dirty="0">
              <a:solidFill>
                <a:schemeClr val="tx1">
                  <a:lumMod val="75000"/>
                  <a:lumOff val="25000"/>
                </a:schemeClr>
              </a:solidFill>
              <a:cs typeface="+mn-ea"/>
              <a:sym typeface="+mn-lt"/>
            </a:endParaRPr>
          </a:p>
        </p:txBody>
      </p:sp>
      <p:sp>
        <p:nvSpPr>
          <p:cNvPr id="8" name="TextBox 11"/>
          <p:cNvSpPr txBox="1"/>
          <p:nvPr/>
        </p:nvSpPr>
        <p:spPr>
          <a:xfrm>
            <a:off x="1000100" y="2546188"/>
            <a:ext cx="7500990" cy="350853"/>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sz="1400" dirty="0">
                <a:solidFill>
                  <a:schemeClr val="tx1">
                    <a:lumMod val="75000"/>
                    <a:lumOff val="25000"/>
                  </a:schemeClr>
                </a:solidFill>
                <a:cs typeface="+mn-ea"/>
                <a:sym typeface="+mn-lt"/>
              </a:rPr>
              <a:t>制定、宣传、行为规范、培训、考核</a:t>
            </a:r>
            <a:r>
              <a:rPr lang="zh-CN"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p:txBody>
      </p:sp>
      <p:sp>
        <p:nvSpPr>
          <p:cNvPr id="9" name="TextBox 11"/>
          <p:cNvSpPr txBox="1"/>
          <p:nvPr/>
        </p:nvSpPr>
        <p:spPr>
          <a:xfrm>
            <a:off x="1000100" y="2876791"/>
            <a:ext cx="7500990" cy="396122"/>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dirty="0">
                <a:solidFill>
                  <a:schemeClr val="tx1">
                    <a:lumMod val="75000"/>
                    <a:lumOff val="25000"/>
                  </a:schemeClr>
                </a:solidFill>
                <a:cs typeface="+mn-ea"/>
                <a:sym typeface="+mn-lt"/>
              </a:rPr>
              <a:t>作用</a:t>
            </a:r>
          </a:p>
        </p:txBody>
      </p:sp>
      <p:sp>
        <p:nvSpPr>
          <p:cNvPr id="10" name="TextBox 11"/>
          <p:cNvSpPr txBox="1"/>
          <p:nvPr/>
        </p:nvSpPr>
        <p:spPr>
          <a:xfrm>
            <a:off x="1000100" y="3221029"/>
            <a:ext cx="7500990" cy="350853"/>
          </a:xfrm>
          <a:prstGeom prst="rect">
            <a:avLst/>
          </a:prstGeom>
          <a:noFill/>
        </p:spPr>
        <p:txBody>
          <a:bodyPr wrap="square" lIns="91427" tIns="45714" rIns="91427" bIns="45714" rtlCol="0">
            <a:spAutoFit/>
          </a:bodyPr>
          <a:lstStyle/>
          <a:p>
            <a:pPr>
              <a:lnSpc>
                <a:spcPct val="120000"/>
              </a:lnSpc>
              <a:buClr>
                <a:srgbClr val="CA0000"/>
              </a:buClr>
              <a:buSzPct val="90000"/>
            </a:pPr>
            <a:r>
              <a:rPr lang="zh-CN" altLang="en-US" sz="1400" dirty="0">
                <a:solidFill>
                  <a:schemeClr val="tx1">
                    <a:lumMod val="75000"/>
                    <a:lumOff val="25000"/>
                  </a:schemeClr>
                </a:solidFill>
                <a:cs typeface="+mn-ea"/>
                <a:sym typeface="+mn-lt"/>
              </a:rPr>
              <a:t>建立基本道德原则和规范，维护社会秩序，规范人际关系</a:t>
            </a:r>
            <a:r>
              <a:rPr lang="zh-CN"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指导我们的行为</a:t>
            </a:r>
            <a:r>
              <a:rPr lang="zh-CN" altLang="zh-CN" sz="1400" dirty="0">
                <a:solidFill>
                  <a:schemeClr val="tx1">
                    <a:lumMod val="75000"/>
                    <a:lumOff val="25000"/>
                  </a:schemeClr>
                </a:solidFill>
                <a:cs typeface="+mn-ea"/>
                <a:sym typeface="+mn-lt"/>
              </a:rPr>
              <a:t>。</a:t>
            </a:r>
            <a:endParaRPr lang="en-US" altLang="zh-CN" sz="1400" dirty="0">
              <a:solidFill>
                <a:schemeClr val="tx1">
                  <a:lumMod val="75000"/>
                  <a:lumOff val="25000"/>
                </a:schemeClr>
              </a:solidFill>
              <a:cs typeface="+mn-ea"/>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P spid="7" grpId="0"/>
      <p:bldP spid="8" grpId="0"/>
      <p:bldP spid="9" grpId="0"/>
      <p:bldP spid="10" grpId="0"/>
    </p:bldLst>
  </p:timing>
</p:sld>
</file>

<file path=ppt/theme/theme1.xml><?xml version="1.0" encoding="utf-8"?>
<a:theme xmlns:a="http://schemas.openxmlformats.org/drawingml/2006/main" name="软通动力-Theme">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08063"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08063"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软通动力-Theme</Template>
  <TotalTime>1796</TotalTime>
  <Words>4136</Words>
  <Application>Microsoft Office PowerPoint</Application>
  <PresentationFormat>全屏显示(16:9)</PresentationFormat>
  <Paragraphs>612</Paragraphs>
  <Slides>43</Slides>
  <Notes>42</Notes>
  <HiddenSlides>0</HiddenSlides>
  <MMClips>2</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软通动力-Theme</vt:lpstr>
      <vt:lpstr>幻灯片 1</vt:lpstr>
      <vt:lpstr>幻灯片 2</vt:lpstr>
      <vt:lpstr>幻灯片 3</vt:lpstr>
      <vt:lpstr>来自CEO的欢迎</vt:lpstr>
      <vt:lpstr>幻灯片 5</vt:lpstr>
      <vt:lpstr>企业文化解读</vt:lpstr>
      <vt:lpstr>价值观解读</vt:lpstr>
      <vt:lpstr>认识自己的价值观</vt:lpstr>
      <vt:lpstr>中华传统文化价值观解读</vt:lpstr>
      <vt:lpstr>企业的核心价值观</vt:lpstr>
      <vt:lpstr>知名企业的核心价值观</vt:lpstr>
      <vt:lpstr>软通核心价值观的形成</vt:lpstr>
      <vt:lpstr>幻灯片 13</vt:lpstr>
      <vt:lpstr>软通动力核心价值观</vt:lpstr>
      <vt:lpstr>价值创造</vt:lpstr>
      <vt:lpstr>价值创造</vt:lpstr>
      <vt:lpstr>价值创造</vt:lpstr>
      <vt:lpstr>价值创造</vt:lpstr>
      <vt:lpstr>我们的价值创造</vt:lpstr>
      <vt:lpstr>品质</vt:lpstr>
      <vt:lpstr>品质</vt:lpstr>
      <vt:lpstr>品质</vt:lpstr>
      <vt:lpstr>品质</vt:lpstr>
      <vt:lpstr>我们的品质</vt:lpstr>
      <vt:lpstr>创新</vt:lpstr>
      <vt:lpstr>创新</vt:lpstr>
      <vt:lpstr>创新</vt:lpstr>
      <vt:lpstr>创新</vt:lpstr>
      <vt:lpstr>创新</vt:lpstr>
      <vt:lpstr>创新</vt:lpstr>
      <vt:lpstr>学习</vt:lpstr>
      <vt:lpstr>如何学习</vt:lpstr>
      <vt:lpstr>向谁学习</vt:lpstr>
      <vt:lpstr>学习</vt:lpstr>
      <vt:lpstr>开放</vt:lpstr>
      <vt:lpstr>开放</vt:lpstr>
      <vt:lpstr>开放</vt:lpstr>
      <vt:lpstr>软通动力核心价值观</vt:lpstr>
      <vt:lpstr>幻灯片 39</vt:lpstr>
      <vt:lpstr>我们所倡导的行为方式</vt:lpstr>
      <vt:lpstr>寄语</vt:lpstr>
      <vt:lpstr>欢迎</vt:lpstr>
      <vt:lpstr>幻灯片 43</vt:lpstr>
    </vt:vector>
  </TitlesOfParts>
  <Company>Lenovo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ycyuan3</dc:creator>
  <cp:lastModifiedBy>JIEBAIA</cp:lastModifiedBy>
  <cp:revision>210</cp:revision>
  <dcterms:created xsi:type="dcterms:W3CDTF">2015-12-28T07:11:19Z</dcterms:created>
  <dcterms:modified xsi:type="dcterms:W3CDTF">2018-01-11T02:23:14Z</dcterms:modified>
</cp:coreProperties>
</file>